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8" r:id="rId3"/>
    <p:sldId id="273" r:id="rId4"/>
    <p:sldId id="332" r:id="rId5"/>
    <p:sldId id="333" r:id="rId6"/>
    <p:sldId id="334" r:id="rId7"/>
    <p:sldId id="335" r:id="rId8"/>
    <p:sldId id="336" r:id="rId9"/>
    <p:sldId id="314" r:id="rId10"/>
    <p:sldId id="337" r:id="rId11"/>
    <p:sldId id="338" r:id="rId12"/>
    <p:sldId id="340" r:id="rId13"/>
    <p:sldId id="339" r:id="rId14"/>
    <p:sldId id="341" r:id="rId15"/>
    <p:sldId id="342" r:id="rId16"/>
    <p:sldId id="343" r:id="rId17"/>
    <p:sldId id="344" r:id="rId18"/>
    <p:sldId id="345" r:id="rId19"/>
    <p:sldId id="346" r:id="rId20"/>
    <p:sldId id="347" r:id="rId21"/>
    <p:sldId id="348" r:id="rId22"/>
    <p:sldId id="349" r:id="rId23"/>
    <p:sldId id="350" r:id="rId24"/>
    <p:sldId id="351" r:id="rId25"/>
    <p:sldId id="352" r:id="rId26"/>
    <p:sldId id="353" r:id="rId27"/>
  </p:sldIdLst>
  <p:sldSz cx="13004800" cy="7302500"/>
  <p:notesSz cx="6858000" cy="9144000"/>
  <p:defaultTextStyle>
    <a:lvl1pPr defTabSz="1308100">
      <a:buClr>
        <a:srgbClr val="FFFFFF"/>
      </a:buClr>
      <a:defRPr sz="2400">
        <a:solidFill>
          <a:srgbClr val="FFFFFF"/>
        </a:solidFill>
        <a:uFill>
          <a:solidFill>
            <a:srgbClr val="FFFFFF"/>
          </a:solidFill>
        </a:uFill>
        <a:latin typeface="+mn-lt"/>
        <a:ea typeface="+mn-ea"/>
        <a:cs typeface="+mn-cs"/>
        <a:sym typeface="News706BT-RomanC"/>
      </a:defRPr>
    </a:lvl1pPr>
    <a:lvl2pPr indent="342900" defTabSz="1308100">
      <a:buClr>
        <a:srgbClr val="FFFFFF"/>
      </a:buClr>
      <a:defRPr sz="2400">
        <a:solidFill>
          <a:srgbClr val="FFFFFF"/>
        </a:solidFill>
        <a:uFill>
          <a:solidFill>
            <a:srgbClr val="FFFFFF"/>
          </a:solidFill>
        </a:uFill>
        <a:latin typeface="+mn-lt"/>
        <a:ea typeface="+mn-ea"/>
        <a:cs typeface="+mn-cs"/>
        <a:sym typeface="News706BT-RomanC"/>
      </a:defRPr>
    </a:lvl2pPr>
    <a:lvl3pPr indent="685800" defTabSz="1308100">
      <a:buClr>
        <a:srgbClr val="FFFFFF"/>
      </a:buClr>
      <a:defRPr sz="2400">
        <a:solidFill>
          <a:srgbClr val="FFFFFF"/>
        </a:solidFill>
        <a:uFill>
          <a:solidFill>
            <a:srgbClr val="FFFFFF"/>
          </a:solidFill>
        </a:uFill>
        <a:latin typeface="+mn-lt"/>
        <a:ea typeface="+mn-ea"/>
        <a:cs typeface="+mn-cs"/>
        <a:sym typeface="News706BT-RomanC"/>
      </a:defRPr>
    </a:lvl3pPr>
    <a:lvl4pPr indent="1028700" defTabSz="1308100">
      <a:buClr>
        <a:srgbClr val="FFFFFF"/>
      </a:buClr>
      <a:defRPr sz="2400">
        <a:solidFill>
          <a:srgbClr val="FFFFFF"/>
        </a:solidFill>
        <a:uFill>
          <a:solidFill>
            <a:srgbClr val="FFFFFF"/>
          </a:solidFill>
        </a:uFill>
        <a:latin typeface="+mn-lt"/>
        <a:ea typeface="+mn-ea"/>
        <a:cs typeface="+mn-cs"/>
        <a:sym typeface="News706BT-RomanC"/>
      </a:defRPr>
    </a:lvl4pPr>
    <a:lvl5pPr indent="1371600" defTabSz="1308100">
      <a:buClr>
        <a:srgbClr val="FFFFFF"/>
      </a:buClr>
      <a:defRPr sz="2400">
        <a:solidFill>
          <a:srgbClr val="FFFFFF"/>
        </a:solidFill>
        <a:uFill>
          <a:solidFill>
            <a:srgbClr val="FFFFFF"/>
          </a:solidFill>
        </a:uFill>
        <a:latin typeface="+mn-lt"/>
        <a:ea typeface="+mn-ea"/>
        <a:cs typeface="+mn-cs"/>
        <a:sym typeface="News706BT-RomanC"/>
      </a:defRPr>
    </a:lvl5pPr>
    <a:lvl6pPr indent="1714500" defTabSz="1308100">
      <a:buClr>
        <a:srgbClr val="FFFFFF"/>
      </a:buClr>
      <a:defRPr sz="2400">
        <a:solidFill>
          <a:srgbClr val="FFFFFF"/>
        </a:solidFill>
        <a:uFill>
          <a:solidFill>
            <a:srgbClr val="FFFFFF"/>
          </a:solidFill>
        </a:uFill>
        <a:latin typeface="+mn-lt"/>
        <a:ea typeface="+mn-ea"/>
        <a:cs typeface="+mn-cs"/>
        <a:sym typeface="News706BT-RomanC"/>
      </a:defRPr>
    </a:lvl6pPr>
    <a:lvl7pPr indent="2057400" defTabSz="1308100">
      <a:buClr>
        <a:srgbClr val="FFFFFF"/>
      </a:buClr>
      <a:defRPr sz="2400">
        <a:solidFill>
          <a:srgbClr val="FFFFFF"/>
        </a:solidFill>
        <a:uFill>
          <a:solidFill>
            <a:srgbClr val="FFFFFF"/>
          </a:solidFill>
        </a:uFill>
        <a:latin typeface="+mn-lt"/>
        <a:ea typeface="+mn-ea"/>
        <a:cs typeface="+mn-cs"/>
        <a:sym typeface="News706BT-RomanC"/>
      </a:defRPr>
    </a:lvl7pPr>
    <a:lvl8pPr indent="2400300" defTabSz="1308100">
      <a:buClr>
        <a:srgbClr val="FFFFFF"/>
      </a:buClr>
      <a:defRPr sz="2400">
        <a:solidFill>
          <a:srgbClr val="FFFFFF"/>
        </a:solidFill>
        <a:uFill>
          <a:solidFill>
            <a:srgbClr val="FFFFFF"/>
          </a:solidFill>
        </a:uFill>
        <a:latin typeface="+mn-lt"/>
        <a:ea typeface="+mn-ea"/>
        <a:cs typeface="+mn-cs"/>
        <a:sym typeface="News706BT-RomanC"/>
      </a:defRPr>
    </a:lvl8pPr>
    <a:lvl9pPr indent="2743200" defTabSz="1308100">
      <a:buClr>
        <a:srgbClr val="FFFFFF"/>
      </a:buClr>
      <a:defRPr sz="2400">
        <a:solidFill>
          <a:srgbClr val="FFFFFF"/>
        </a:solidFill>
        <a:uFill>
          <a:solidFill>
            <a:srgbClr val="FFFFFF"/>
          </a:solidFill>
        </a:uFill>
        <a:latin typeface="+mn-lt"/>
        <a:ea typeface="+mn-ea"/>
        <a:cs typeface="+mn-cs"/>
        <a:sym typeface="News706BT-RomanC"/>
      </a:defRPr>
    </a:lvl9pPr>
  </p:defaultTextStyle>
  <p:extLst>
    <p:ext uri="{EFAFB233-063F-42B5-8137-9DF3F51BA10A}">
      <p15:sldGuideLst xmlns:p15="http://schemas.microsoft.com/office/powerpoint/2012/main">
        <p15:guide id="1" orient="horz" pos="2300">
          <p15:clr>
            <a:srgbClr val="A4A3A4"/>
          </p15:clr>
        </p15:guide>
        <p15:guide id="2" pos="4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1EAF4"/>
          </a:solidFill>
        </a:fill>
      </a:tcStyle>
    </a:wholeTbl>
    <a:band2H>
      <a:tcTxStyle/>
      <a:tcStyle>
        <a:tcBdr/>
        <a:fill>
          <a:solidFill>
            <a:srgbClr val="F1F5FA"/>
          </a:solidFill>
        </a:fill>
      </a:tcStyle>
    </a:band2H>
    <a:firstCol>
      <a:tcTxStyle b="on" i="off">
        <a:fontRef idx="minor">
          <a:srgbClr val="FFFFFF"/>
        </a:fontRef>
        <a:srgbClr val="FFFFFF"/>
      </a:tcTxStyle>
      <a:tcStyle>
        <a:tcBdr>
          <a:left>
            <a:ln w="12700" cap="flat">
              <a:solidFill>
                <a:srgbClr val="FFFFFF"/>
              </a:solidFill>
              <a:prstDash val="solid"/>
              <a:round/>
            </a:ln>
          </a:left>
          <a:right>
            <a:ln w="381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095C9"/>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095C9"/>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095C9"/>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784"/>
    <p:restoredTop sz="94771"/>
  </p:normalViewPr>
  <p:slideViewPr>
    <p:cSldViewPr snapToGrid="0" snapToObjects="1">
      <p:cViewPr>
        <p:scale>
          <a:sx n="98" d="100"/>
          <a:sy n="98" d="100"/>
        </p:scale>
        <p:origin x="-32" y="-480"/>
      </p:cViewPr>
      <p:guideLst>
        <p:guide orient="horz" pos="2300"/>
        <p:guide pos="4096"/>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f>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3" name="Shape 43"/>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44" name="Shape 44"/>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1432786285"/>
      </p:ext>
    </p:extLst>
  </p:cSld>
  <p:clrMap bg1="lt1" tx1="dk1" bg2="lt2" tx2="dk2" accent1="accent1" accent2="accent2" accent3="accent3" accent4="accent4" accent5="accent5" accent6="accent6" hlink="hlink" folHlink="folHlink"/>
  <p:notesStyle>
    <a:lvl1pPr defTabSz="457200">
      <a:defRPr sz="1200">
        <a:uFill>
          <a:solidFill/>
        </a:uFill>
        <a:latin typeface="+mn-lt"/>
        <a:ea typeface="+mn-ea"/>
        <a:cs typeface="+mn-cs"/>
        <a:sym typeface="News706BT-RomanC"/>
      </a:defRPr>
    </a:lvl1pPr>
    <a:lvl2pPr indent="228600" defTabSz="457200">
      <a:defRPr sz="1200">
        <a:uFill>
          <a:solidFill/>
        </a:uFill>
        <a:latin typeface="+mn-lt"/>
        <a:ea typeface="+mn-ea"/>
        <a:cs typeface="+mn-cs"/>
        <a:sym typeface="News706BT-RomanC"/>
      </a:defRPr>
    </a:lvl2pPr>
    <a:lvl3pPr indent="457200" defTabSz="457200">
      <a:defRPr sz="1200">
        <a:uFill>
          <a:solidFill/>
        </a:uFill>
        <a:latin typeface="+mn-lt"/>
        <a:ea typeface="+mn-ea"/>
        <a:cs typeface="+mn-cs"/>
        <a:sym typeface="News706BT-RomanC"/>
      </a:defRPr>
    </a:lvl3pPr>
    <a:lvl4pPr indent="685800" defTabSz="457200">
      <a:defRPr sz="1200">
        <a:uFill>
          <a:solidFill/>
        </a:uFill>
        <a:latin typeface="+mn-lt"/>
        <a:ea typeface="+mn-ea"/>
        <a:cs typeface="+mn-cs"/>
        <a:sym typeface="News706BT-RomanC"/>
      </a:defRPr>
    </a:lvl4pPr>
    <a:lvl5pPr indent="914400" defTabSz="457200">
      <a:defRPr sz="1200">
        <a:uFill>
          <a:solidFill/>
        </a:uFill>
        <a:latin typeface="+mn-lt"/>
        <a:ea typeface="+mn-ea"/>
        <a:cs typeface="+mn-cs"/>
        <a:sym typeface="News706BT-RomanC"/>
      </a:defRPr>
    </a:lvl5pPr>
    <a:lvl6pPr indent="1143000" defTabSz="457200">
      <a:defRPr sz="1200">
        <a:uFill>
          <a:solidFill/>
        </a:uFill>
        <a:latin typeface="+mn-lt"/>
        <a:ea typeface="+mn-ea"/>
        <a:cs typeface="+mn-cs"/>
        <a:sym typeface="News706BT-RomanC"/>
      </a:defRPr>
    </a:lvl6pPr>
    <a:lvl7pPr indent="1371600" defTabSz="457200">
      <a:defRPr sz="1200">
        <a:uFill>
          <a:solidFill/>
        </a:uFill>
        <a:latin typeface="+mn-lt"/>
        <a:ea typeface="+mn-ea"/>
        <a:cs typeface="+mn-cs"/>
        <a:sym typeface="News706BT-RomanC"/>
      </a:defRPr>
    </a:lvl7pPr>
    <a:lvl8pPr indent="1600200" defTabSz="457200">
      <a:defRPr sz="1200">
        <a:uFill>
          <a:solidFill/>
        </a:uFill>
        <a:latin typeface="+mn-lt"/>
        <a:ea typeface="+mn-ea"/>
        <a:cs typeface="+mn-cs"/>
        <a:sym typeface="News706BT-RomanC"/>
      </a:defRPr>
    </a:lvl8pPr>
    <a:lvl9pPr indent="1828800" defTabSz="457200">
      <a:defRPr sz="1200">
        <a:uFill>
          <a:solidFill/>
        </a:uFill>
        <a:latin typeface="+mn-lt"/>
        <a:ea typeface="+mn-ea"/>
        <a:cs typeface="+mn-cs"/>
        <a:sym typeface="News706BT-RomanC"/>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45263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baseline="0" dirty="0" smtClean="0"/>
          </a:p>
        </p:txBody>
      </p:sp>
    </p:spTree>
    <p:extLst>
      <p:ext uri="{BB962C8B-B14F-4D97-AF65-F5344CB8AC3E}">
        <p14:creationId xmlns:p14="http://schemas.microsoft.com/office/powerpoint/2010/main" val="9398202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scikit-learn.org</a:t>
            </a:r>
            <a:r>
              <a:rPr lang="en-US" dirty="0" smtClean="0"/>
              <a:t>/stable/modules/generated/</a:t>
            </a:r>
            <a:r>
              <a:rPr lang="en-US" dirty="0" err="1" smtClean="0"/>
              <a:t>sklearn.feature_extraction.text.CountVectorizer.html</a:t>
            </a:r>
            <a:endParaRPr lang="en-US" dirty="0"/>
          </a:p>
        </p:txBody>
      </p:sp>
    </p:spTree>
    <p:extLst>
      <p:ext uri="{BB962C8B-B14F-4D97-AF65-F5344CB8AC3E}">
        <p14:creationId xmlns:p14="http://schemas.microsoft.com/office/powerpoint/2010/main" val="137407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scikit-learn.org</a:t>
            </a:r>
            <a:r>
              <a:rPr lang="en-US" dirty="0" smtClean="0"/>
              <a:t>/stable/modules/generated/</a:t>
            </a:r>
            <a:r>
              <a:rPr lang="en-US" dirty="0" err="1" smtClean="0"/>
              <a:t>sklearn.feature_extraction.text.CountVectorizer.html</a:t>
            </a:r>
            <a:endParaRPr lang="en-US" dirty="0"/>
          </a:p>
        </p:txBody>
      </p:sp>
    </p:spTree>
    <p:extLst>
      <p:ext uri="{BB962C8B-B14F-4D97-AF65-F5344CB8AC3E}">
        <p14:creationId xmlns:p14="http://schemas.microsoft.com/office/powerpoint/2010/main" val="15277469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scikit-learn.org</a:t>
            </a:r>
            <a:r>
              <a:rPr lang="en-US" dirty="0" smtClean="0"/>
              <a:t>/stable/modules/generated/</a:t>
            </a:r>
            <a:r>
              <a:rPr lang="en-US" dirty="0" err="1" smtClean="0"/>
              <a:t>sklearn.feature_extraction.text.CountVectorizer.html</a:t>
            </a:r>
            <a:endParaRPr lang="en-US" dirty="0"/>
          </a:p>
        </p:txBody>
      </p:sp>
    </p:spTree>
    <p:extLst>
      <p:ext uri="{BB962C8B-B14F-4D97-AF65-F5344CB8AC3E}">
        <p14:creationId xmlns:p14="http://schemas.microsoft.com/office/powerpoint/2010/main" val="904959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scikit-learn.org</a:t>
            </a:r>
            <a:r>
              <a:rPr lang="en-US" dirty="0" smtClean="0"/>
              <a:t>/stable/modules/generated/</a:t>
            </a:r>
            <a:r>
              <a:rPr lang="en-US" dirty="0" err="1" smtClean="0"/>
              <a:t>sklearn.feature_extraction.text.CountVectorizer.html</a:t>
            </a:r>
            <a:endParaRPr lang="en-US" dirty="0"/>
          </a:p>
        </p:txBody>
      </p:sp>
    </p:spTree>
    <p:extLst>
      <p:ext uri="{BB962C8B-B14F-4D97-AF65-F5344CB8AC3E}">
        <p14:creationId xmlns:p14="http://schemas.microsoft.com/office/powerpoint/2010/main" val="12564212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scikit-learn.org</a:t>
            </a:r>
            <a:r>
              <a:rPr lang="en-US" dirty="0" smtClean="0"/>
              <a:t>/stable/modules/generated/</a:t>
            </a:r>
            <a:r>
              <a:rPr lang="en-US" dirty="0" err="1" smtClean="0"/>
              <a:t>sklearn.feature_extraction.text.CountVectorizer.html</a:t>
            </a:r>
            <a:endParaRPr lang="en-US" dirty="0"/>
          </a:p>
        </p:txBody>
      </p:sp>
    </p:spTree>
    <p:extLst>
      <p:ext uri="{BB962C8B-B14F-4D97-AF65-F5344CB8AC3E}">
        <p14:creationId xmlns:p14="http://schemas.microsoft.com/office/powerpoint/2010/main" val="500245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scikit-learn.org</a:t>
            </a:r>
            <a:r>
              <a:rPr lang="en-US" dirty="0" smtClean="0"/>
              <a:t>/stable/modules/generated/</a:t>
            </a:r>
            <a:r>
              <a:rPr lang="en-US" dirty="0" err="1" smtClean="0"/>
              <a:t>sklearn.feature_extraction.text.CountVectorizer.html</a:t>
            </a:r>
            <a:endParaRPr lang="en-US" dirty="0"/>
          </a:p>
        </p:txBody>
      </p:sp>
    </p:spTree>
    <p:extLst>
      <p:ext uri="{BB962C8B-B14F-4D97-AF65-F5344CB8AC3E}">
        <p14:creationId xmlns:p14="http://schemas.microsoft.com/office/powerpoint/2010/main" val="16181992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scikit-learn.org</a:t>
            </a:r>
            <a:r>
              <a:rPr lang="en-US" dirty="0" smtClean="0"/>
              <a:t>/stable/modules/generated/</a:t>
            </a:r>
            <a:r>
              <a:rPr lang="en-US" dirty="0" err="1" smtClean="0"/>
              <a:t>sklearn.feature_extraction.text.CountVectorizer.html</a:t>
            </a:r>
            <a:endParaRPr lang="en-US" dirty="0"/>
          </a:p>
        </p:txBody>
      </p:sp>
    </p:spTree>
    <p:extLst>
      <p:ext uri="{BB962C8B-B14F-4D97-AF65-F5344CB8AC3E}">
        <p14:creationId xmlns:p14="http://schemas.microsoft.com/office/powerpoint/2010/main" val="16453881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scikit-learn.org</a:t>
            </a:r>
            <a:r>
              <a:rPr lang="en-US" dirty="0" smtClean="0"/>
              <a:t>/stable/modules/generated/</a:t>
            </a:r>
            <a:r>
              <a:rPr lang="en-US" dirty="0" err="1" smtClean="0"/>
              <a:t>sklearn.feature_extraction.text.CountVectorizer.html</a:t>
            </a:r>
            <a:endParaRPr lang="en-US" dirty="0"/>
          </a:p>
        </p:txBody>
      </p:sp>
    </p:spTree>
    <p:extLst>
      <p:ext uri="{BB962C8B-B14F-4D97-AF65-F5344CB8AC3E}">
        <p14:creationId xmlns:p14="http://schemas.microsoft.com/office/powerpoint/2010/main" val="1882400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216782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scikit-learn.org</a:t>
            </a:r>
            <a:r>
              <a:rPr lang="en-US" dirty="0" smtClean="0"/>
              <a:t>/stable/modules/generated/</a:t>
            </a:r>
            <a:r>
              <a:rPr lang="en-US" dirty="0" err="1" smtClean="0"/>
              <a:t>sklearn.feature_extraction.text.CountVectorizer.html</a:t>
            </a:r>
            <a:endParaRPr lang="en-US" dirty="0"/>
          </a:p>
        </p:txBody>
      </p:sp>
    </p:spTree>
    <p:extLst>
      <p:ext uri="{BB962C8B-B14F-4D97-AF65-F5344CB8AC3E}">
        <p14:creationId xmlns:p14="http://schemas.microsoft.com/office/powerpoint/2010/main" val="13684946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scikit-learn.org</a:t>
            </a:r>
            <a:r>
              <a:rPr lang="en-US" dirty="0" smtClean="0"/>
              <a:t>/stable/modules/generated/</a:t>
            </a:r>
            <a:r>
              <a:rPr lang="en-US" dirty="0" err="1" smtClean="0"/>
              <a:t>sklearn.feature_extraction.text.CountVectorizer.html</a:t>
            </a:r>
            <a:endParaRPr lang="en-US" dirty="0"/>
          </a:p>
        </p:txBody>
      </p:sp>
    </p:spTree>
    <p:extLst>
      <p:ext uri="{BB962C8B-B14F-4D97-AF65-F5344CB8AC3E}">
        <p14:creationId xmlns:p14="http://schemas.microsoft.com/office/powerpoint/2010/main" val="3555952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scikit-learn.org</a:t>
            </a:r>
            <a:r>
              <a:rPr lang="en-US" dirty="0" smtClean="0"/>
              <a:t>/stable/modules/generated/</a:t>
            </a:r>
            <a:r>
              <a:rPr lang="en-US" dirty="0" err="1" smtClean="0"/>
              <a:t>sklearn.feature_extraction.text.CountVectorizer.html</a:t>
            </a:r>
            <a:endParaRPr lang="en-US" dirty="0"/>
          </a:p>
        </p:txBody>
      </p:sp>
    </p:spTree>
    <p:extLst>
      <p:ext uri="{BB962C8B-B14F-4D97-AF65-F5344CB8AC3E}">
        <p14:creationId xmlns:p14="http://schemas.microsoft.com/office/powerpoint/2010/main" val="4989931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/wiki/Tf%E2%80%93idf</a:t>
            </a:r>
            <a:endParaRPr lang="en-US" dirty="0"/>
          </a:p>
        </p:txBody>
      </p:sp>
    </p:spTree>
    <p:extLst>
      <p:ext uri="{BB962C8B-B14F-4D97-AF65-F5344CB8AC3E}">
        <p14:creationId xmlns:p14="http://schemas.microsoft.com/office/powerpoint/2010/main" val="2186095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https://</a:t>
            </a:r>
            <a:r>
              <a:rPr lang="en-US" dirty="0" err="1" smtClean="0"/>
              <a:t>en.wikipedia.org</a:t>
            </a:r>
            <a:r>
              <a:rPr lang="en-US" dirty="0" smtClean="0"/>
              <a:t>/wiki/Tf%E2%80%93idf</a:t>
            </a:r>
            <a:endParaRPr lang="en-US" dirty="0"/>
          </a:p>
        </p:txBody>
      </p:sp>
    </p:spTree>
    <p:extLst>
      <p:ext uri="{BB962C8B-B14F-4D97-AF65-F5344CB8AC3E}">
        <p14:creationId xmlns:p14="http://schemas.microsoft.com/office/powerpoint/2010/main" val="18927746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www.kpcb.com</a:t>
            </a:r>
            <a:r>
              <a:rPr lang="en-US" dirty="0" smtClean="0"/>
              <a:t>/internet-trends</a:t>
            </a:r>
            <a:endParaRPr lang="en-US" dirty="0"/>
          </a:p>
        </p:txBody>
      </p:sp>
    </p:spTree>
    <p:extLst>
      <p:ext uri="{BB962C8B-B14F-4D97-AF65-F5344CB8AC3E}">
        <p14:creationId xmlns:p14="http://schemas.microsoft.com/office/powerpoint/2010/main" val="8547524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www.kpcb.com</a:t>
            </a:r>
            <a:r>
              <a:rPr lang="en-US" smtClean="0"/>
              <a:t>/internet-trends</a:t>
            </a:r>
            <a:endParaRPr lang="en-US" dirty="0"/>
          </a:p>
        </p:txBody>
      </p:sp>
    </p:spTree>
    <p:extLst>
      <p:ext uri="{BB962C8B-B14F-4D97-AF65-F5344CB8AC3E}">
        <p14:creationId xmlns:p14="http://schemas.microsoft.com/office/powerpoint/2010/main" val="8943254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www.kpcb.com</a:t>
            </a:r>
            <a:r>
              <a:rPr lang="en-US" smtClean="0"/>
              <a:t>/internet-trends</a:t>
            </a:r>
            <a:endParaRPr lang="en-US" dirty="0"/>
          </a:p>
        </p:txBody>
      </p:sp>
    </p:spTree>
    <p:extLst>
      <p:ext uri="{BB962C8B-B14F-4D97-AF65-F5344CB8AC3E}">
        <p14:creationId xmlns:p14="http://schemas.microsoft.com/office/powerpoint/2010/main" val="2022124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a:t>
            </a:r>
            <a:r>
              <a:rPr lang="en-US" dirty="0" err="1" smtClean="0"/>
              <a:t>www.kpcb.com</a:t>
            </a:r>
            <a:r>
              <a:rPr lang="en-US" smtClean="0"/>
              <a:t>/internet-trends</a:t>
            </a:r>
            <a:endParaRPr lang="en-US" dirty="0"/>
          </a:p>
        </p:txBody>
      </p:sp>
    </p:spTree>
    <p:extLst>
      <p:ext uri="{BB962C8B-B14F-4D97-AF65-F5344CB8AC3E}">
        <p14:creationId xmlns:p14="http://schemas.microsoft.com/office/powerpoint/2010/main" val="12399269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http://spark-public.s3.amazonaws.com/</a:t>
            </a:r>
            <a:r>
              <a:rPr lang="en-US" dirty="0" err="1" smtClean="0"/>
              <a:t>nlp</a:t>
            </a:r>
            <a:r>
              <a:rPr lang="en-US" dirty="0" smtClean="0"/>
              <a:t>/slides/</a:t>
            </a:r>
            <a:r>
              <a:rPr lang="en-US" dirty="0" err="1" smtClean="0"/>
              <a:t>intro.pdf</a:t>
            </a:r>
            <a:endParaRPr lang="en-US" dirty="0"/>
          </a:p>
        </p:txBody>
      </p:sp>
    </p:spTree>
    <p:extLst>
      <p:ext uri="{BB962C8B-B14F-4D97-AF65-F5344CB8AC3E}">
        <p14:creationId xmlns:p14="http://schemas.microsoft.com/office/powerpoint/2010/main" val="5331539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http://spark-public.s3.amazonaws.com/</a:t>
            </a:r>
            <a:r>
              <a:rPr lang="en-US" dirty="0" err="1" smtClean="0"/>
              <a:t>nlp</a:t>
            </a:r>
            <a:r>
              <a:rPr lang="en-US" dirty="0" smtClean="0"/>
              <a:t>/slides/</a:t>
            </a:r>
            <a:r>
              <a:rPr lang="en-US" smtClean="0"/>
              <a:t>intro.pdf</a:t>
            </a:r>
            <a:endParaRPr lang="en-US" dirty="0"/>
          </a:p>
        </p:txBody>
      </p:sp>
    </p:spTree>
    <p:extLst>
      <p:ext uri="{BB962C8B-B14F-4D97-AF65-F5344CB8AC3E}">
        <p14:creationId xmlns:p14="http://schemas.microsoft.com/office/powerpoint/2010/main" val="11629706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6238" y="685800"/>
            <a:ext cx="6105525" cy="3429000"/>
          </a:xfrm>
        </p:spPr>
      </p:sp>
      <p:sp>
        <p:nvSpPr>
          <p:cNvPr id="3" name="Notes Placeholder 2"/>
          <p:cNvSpPr>
            <a:spLocks noGrp="1"/>
          </p:cNvSpPr>
          <p:nvPr>
            <p:ph type="body" idx="1"/>
          </p:nvPr>
        </p:nvSpPr>
        <p:spPr/>
        <p:txBody>
          <a:bodyPr/>
          <a:lstStyle/>
          <a:p>
            <a:r>
              <a:rPr lang="en-US" dirty="0" smtClean="0"/>
              <a:t>http://spark-public.s3.amazonaws.com/</a:t>
            </a:r>
            <a:r>
              <a:rPr lang="en-US" dirty="0" err="1" smtClean="0"/>
              <a:t>nlp</a:t>
            </a:r>
            <a:r>
              <a:rPr lang="en-US" dirty="0" smtClean="0"/>
              <a:t>/slides/</a:t>
            </a:r>
            <a:r>
              <a:rPr lang="en-US" smtClean="0"/>
              <a:t>intro.pdf</a:t>
            </a:r>
            <a:endParaRPr lang="en-US" dirty="0"/>
          </a:p>
        </p:txBody>
      </p:sp>
    </p:spTree>
    <p:extLst>
      <p:ext uri="{BB962C8B-B14F-4D97-AF65-F5344CB8AC3E}">
        <p14:creationId xmlns:p14="http://schemas.microsoft.com/office/powerpoint/2010/main" val="15922727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p:bg>
      <p:bgPr>
        <a:solidFill>
          <a:srgbClr val="000000"/>
        </a:solidFill>
        <a:effectLst/>
      </p:bgPr>
    </p:bg>
    <p:spTree>
      <p:nvGrpSpPr>
        <p:cNvPr id="1" name=""/>
        <p:cNvGrpSpPr/>
        <p:nvPr/>
      </p:nvGrpSpPr>
      <p:grpSpPr>
        <a:xfrm>
          <a:off x="0" y="0"/>
          <a:ext cx="0" cy="0"/>
          <a:chOff x="0" y="0"/>
          <a:chExt cx="0" cy="0"/>
        </a:xfrm>
      </p:grpSpPr>
      <p:sp>
        <p:nvSpPr>
          <p:cNvPr id="7" name="Shape 7"/>
          <p:cNvSpPr/>
          <p:nvPr/>
        </p:nvSpPr>
        <p:spPr>
          <a:xfrm>
            <a:off x="635000" y="635000"/>
            <a:ext cx="11734800" cy="11"/>
          </a:xfrm>
          <a:prstGeom prst="line">
            <a:avLst/>
          </a:prstGeom>
          <a:ln w="12700">
            <a:solidFill>
              <a:srgbClr val="FFFFFF"/>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8" name="Shape 8"/>
          <p:cNvSpPr/>
          <p:nvPr/>
        </p:nvSpPr>
        <p:spPr>
          <a:xfrm>
            <a:off x="635000" y="1219200"/>
            <a:ext cx="11734800" cy="11"/>
          </a:xfrm>
          <a:prstGeom prst="line">
            <a:avLst/>
          </a:prstGeom>
          <a:ln w="12700">
            <a:solidFill>
              <a:srgbClr val="FFFFFF"/>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pic>
        <p:nvPicPr>
          <p:cNvPr id="9" name="Picture 8" descr="GA_primary_horiz_rev.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1020" y="681475"/>
            <a:ext cx="2586633" cy="440697"/>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Bio w/o Pic">
    <p:spTree>
      <p:nvGrpSpPr>
        <p:cNvPr id="1" name=""/>
        <p:cNvGrpSpPr/>
        <p:nvPr/>
      </p:nvGrpSpPr>
      <p:grpSpPr>
        <a:xfrm>
          <a:off x="0" y="0"/>
          <a:ext cx="0" cy="0"/>
          <a:chOff x="0" y="0"/>
          <a:chExt cx="0" cy="0"/>
        </a:xfrm>
      </p:grpSpPr>
      <p:sp>
        <p:nvSpPr>
          <p:cNvPr id="11" name="Shape 11"/>
          <p:cNvSpPr/>
          <p:nvPr/>
        </p:nvSpPr>
        <p:spPr>
          <a:xfrm>
            <a:off x="635000" y="1587500"/>
            <a:ext cx="11734800" cy="5969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ct val="65000"/>
              </a:lnSpc>
              <a:defRPr sz="3600" b="1" cap="all" spc="-72">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sz="3600" b="1" cap="all" spc="-72">
                <a:uFill>
                  <a:solidFill/>
                </a:uFill>
              </a:rPr>
              <a:t>name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Bio w/ Pic">
    <p:spTree>
      <p:nvGrpSpPr>
        <p:cNvPr id="1" name=""/>
        <p:cNvGrpSpPr/>
        <p:nvPr/>
      </p:nvGrpSpPr>
      <p:grpSpPr>
        <a:xfrm>
          <a:off x="0" y="0"/>
          <a:ext cx="0" cy="0"/>
          <a:chOff x="0" y="0"/>
          <a:chExt cx="0" cy="0"/>
        </a:xfrm>
      </p:grpSpPr>
      <p:sp>
        <p:nvSpPr>
          <p:cNvPr id="13" name="Shape 13"/>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4" name="Shape 14"/>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5" name="Shape 15"/>
          <p:cNvSpPr/>
          <p:nvPr/>
        </p:nvSpPr>
        <p:spPr>
          <a:xfrm>
            <a:off x="635000" y="736600"/>
            <a:ext cx="7721600" cy="431800"/>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sz="2800" b="1" cap="all" spc="-56">
                <a:uFill>
                  <a:solidFill/>
                </a:uFill>
              </a:rPr>
              <a:t>hello!</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Full Image">
    <p:spTree>
      <p:nvGrpSpPr>
        <p:cNvPr id="1" name=""/>
        <p:cNvGrpSpPr/>
        <p:nvPr/>
      </p:nvGrpSpPr>
      <p:grpSpPr>
        <a:xfrm>
          <a:off x="0" y="0"/>
          <a:ext cx="0" cy="0"/>
          <a:chOff x="0" y="0"/>
          <a:chExt cx="0" cy="0"/>
        </a:xfrm>
      </p:grpSpPr>
      <p:sp>
        <p:nvSpPr>
          <p:cNvPr id="32" name="Shape 32"/>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33" name="Shape 33"/>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3" name="Shape 3"/>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4" name="Shape 4"/>
          <p:cNvSpPr/>
          <p:nvPr/>
        </p:nvSpPr>
        <p:spPr>
          <a:xfrm>
            <a:off x="635000" y="736600"/>
            <a:ext cx="7721600" cy="431800"/>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sz="2800" b="1" cap="all" spc="-56">
                <a:uFill>
                  <a:solidFill/>
                </a:uFill>
              </a:rPr>
              <a:t>Agenda</a:t>
            </a: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Lst>
  <p:transition spd="med"/>
  <p:txStyles>
    <p:titleStyle>
      <a:lvl1pPr defTabSz="647700">
        <a:lnSpc>
          <a:spcPts val="3200"/>
        </a:lnSpc>
        <a:defRPr sz="3200" b="1" cap="all" spc="-64">
          <a:uFill>
            <a:solidFill/>
          </a:uFill>
          <a:latin typeface="+mj-lt"/>
          <a:ea typeface="+mj-ea"/>
          <a:cs typeface="+mj-cs"/>
          <a:sym typeface="PFDinTextCompPro-Regular"/>
        </a:defRPr>
      </a:lvl1pPr>
      <a:lvl2pPr indent="228600" defTabSz="647700">
        <a:lnSpc>
          <a:spcPts val="3200"/>
        </a:lnSpc>
        <a:defRPr sz="3200" b="1" cap="all" spc="-64">
          <a:uFill>
            <a:solidFill/>
          </a:uFill>
          <a:latin typeface="+mj-lt"/>
          <a:ea typeface="+mj-ea"/>
          <a:cs typeface="+mj-cs"/>
          <a:sym typeface="PFDinTextCompPro-Regular"/>
        </a:defRPr>
      </a:lvl2pPr>
      <a:lvl3pPr indent="457200" defTabSz="647700">
        <a:lnSpc>
          <a:spcPts val="3200"/>
        </a:lnSpc>
        <a:defRPr sz="3200" b="1" cap="all" spc="-64">
          <a:uFill>
            <a:solidFill/>
          </a:uFill>
          <a:latin typeface="+mj-lt"/>
          <a:ea typeface="+mj-ea"/>
          <a:cs typeface="+mj-cs"/>
          <a:sym typeface="PFDinTextCompPro-Regular"/>
        </a:defRPr>
      </a:lvl3pPr>
      <a:lvl4pPr indent="685800" defTabSz="647700">
        <a:lnSpc>
          <a:spcPts val="3200"/>
        </a:lnSpc>
        <a:defRPr sz="3200" b="1" cap="all" spc="-64">
          <a:uFill>
            <a:solidFill/>
          </a:uFill>
          <a:latin typeface="+mj-lt"/>
          <a:ea typeface="+mj-ea"/>
          <a:cs typeface="+mj-cs"/>
          <a:sym typeface="PFDinTextCompPro-Regular"/>
        </a:defRPr>
      </a:lvl4pPr>
      <a:lvl5pPr indent="914400" defTabSz="647700">
        <a:lnSpc>
          <a:spcPts val="3200"/>
        </a:lnSpc>
        <a:defRPr sz="3200" b="1" cap="all" spc="-64">
          <a:uFill>
            <a:solidFill/>
          </a:uFill>
          <a:latin typeface="+mj-lt"/>
          <a:ea typeface="+mj-ea"/>
          <a:cs typeface="+mj-cs"/>
          <a:sym typeface="PFDinTextCompPro-Regular"/>
        </a:defRPr>
      </a:lvl5pPr>
      <a:lvl6pPr indent="1143000" defTabSz="647700">
        <a:lnSpc>
          <a:spcPts val="3200"/>
        </a:lnSpc>
        <a:defRPr sz="3200" b="1" cap="all" spc="-64">
          <a:uFill>
            <a:solidFill/>
          </a:uFill>
          <a:latin typeface="+mj-lt"/>
          <a:ea typeface="+mj-ea"/>
          <a:cs typeface="+mj-cs"/>
          <a:sym typeface="PFDinTextCompPro-Regular"/>
        </a:defRPr>
      </a:lvl6pPr>
      <a:lvl7pPr indent="1371600" defTabSz="647700">
        <a:lnSpc>
          <a:spcPts val="3200"/>
        </a:lnSpc>
        <a:defRPr sz="3200" b="1" cap="all" spc="-64">
          <a:uFill>
            <a:solidFill/>
          </a:uFill>
          <a:latin typeface="+mj-lt"/>
          <a:ea typeface="+mj-ea"/>
          <a:cs typeface="+mj-cs"/>
          <a:sym typeface="PFDinTextCompPro-Regular"/>
        </a:defRPr>
      </a:lvl7pPr>
      <a:lvl8pPr indent="1600200" defTabSz="647700">
        <a:lnSpc>
          <a:spcPts val="3200"/>
        </a:lnSpc>
        <a:defRPr sz="3200" b="1" cap="all" spc="-64">
          <a:uFill>
            <a:solidFill/>
          </a:uFill>
          <a:latin typeface="+mj-lt"/>
          <a:ea typeface="+mj-ea"/>
          <a:cs typeface="+mj-cs"/>
          <a:sym typeface="PFDinTextCompPro-Regular"/>
        </a:defRPr>
      </a:lvl8pPr>
      <a:lvl9pPr indent="1828800" defTabSz="647700">
        <a:lnSpc>
          <a:spcPts val="3200"/>
        </a:lnSpc>
        <a:defRPr sz="3200" b="1" cap="all" spc="-64">
          <a:uFill>
            <a:solidFill/>
          </a:uFill>
          <a:latin typeface="+mj-lt"/>
          <a:ea typeface="+mj-ea"/>
          <a:cs typeface="+mj-cs"/>
          <a:sym typeface="PFDinTextCompPro-Regular"/>
        </a:defRPr>
      </a:lvl9pPr>
    </p:titleStyle>
    <p:bodyStyle>
      <a:lvl1pPr marL="203200" indent="-203200" defTabSz="647700">
        <a:lnSpc>
          <a:spcPts val="3400"/>
        </a:lnSpc>
        <a:buSzPct val="70000"/>
        <a:buFont typeface="Lucida Grande"/>
        <a:buChar char="‣"/>
        <a:defRPr sz="2800">
          <a:uFill>
            <a:solidFill/>
          </a:uFill>
          <a:latin typeface="+mn-lt"/>
          <a:ea typeface="+mn-ea"/>
          <a:cs typeface="+mn-cs"/>
          <a:sym typeface="News706BT-RomanC"/>
        </a:defRPr>
      </a:lvl1pPr>
      <a:lvl2pPr marL="406400" indent="-203200" defTabSz="647700">
        <a:lnSpc>
          <a:spcPts val="3400"/>
        </a:lnSpc>
        <a:buSzPct val="70000"/>
        <a:buFont typeface="Lucida Grande"/>
        <a:buChar char="‣"/>
        <a:defRPr sz="2800">
          <a:uFill>
            <a:solidFill/>
          </a:uFill>
          <a:latin typeface="+mn-lt"/>
          <a:ea typeface="+mn-ea"/>
          <a:cs typeface="+mn-cs"/>
          <a:sym typeface="News706BT-RomanC"/>
        </a:defRPr>
      </a:lvl2pPr>
      <a:lvl3pPr marL="609600" indent="-203200" defTabSz="647700">
        <a:lnSpc>
          <a:spcPts val="3400"/>
        </a:lnSpc>
        <a:buSzPct val="70000"/>
        <a:buFont typeface="Lucida Grande"/>
        <a:buChar char="‣"/>
        <a:defRPr sz="2800">
          <a:uFill>
            <a:solidFill/>
          </a:uFill>
          <a:latin typeface="+mn-lt"/>
          <a:ea typeface="+mn-ea"/>
          <a:cs typeface="+mn-cs"/>
          <a:sym typeface="News706BT-RomanC"/>
        </a:defRPr>
      </a:lvl3pPr>
      <a:lvl4pPr marL="812800" indent="-203200" defTabSz="647700">
        <a:lnSpc>
          <a:spcPts val="3400"/>
        </a:lnSpc>
        <a:buSzPct val="70000"/>
        <a:buFont typeface="Lucida Grande"/>
        <a:buChar char="‣"/>
        <a:defRPr sz="2800">
          <a:uFill>
            <a:solidFill/>
          </a:uFill>
          <a:latin typeface="+mn-lt"/>
          <a:ea typeface="+mn-ea"/>
          <a:cs typeface="+mn-cs"/>
          <a:sym typeface="News706BT-RomanC"/>
        </a:defRPr>
      </a:lvl4pPr>
      <a:lvl5pPr marL="1016000" indent="-203200" defTabSz="647700">
        <a:lnSpc>
          <a:spcPts val="3400"/>
        </a:lnSpc>
        <a:buSzPct val="70000"/>
        <a:buFont typeface="Lucida Grande"/>
        <a:buChar char="‣"/>
        <a:defRPr sz="2800">
          <a:uFill>
            <a:solidFill/>
          </a:uFill>
          <a:latin typeface="+mn-lt"/>
          <a:ea typeface="+mn-ea"/>
          <a:cs typeface="+mn-cs"/>
          <a:sym typeface="News706BT-RomanC"/>
        </a:defRPr>
      </a:lvl5pPr>
      <a:lvl6pPr marL="1219200" indent="-203200" defTabSz="647700">
        <a:lnSpc>
          <a:spcPts val="3400"/>
        </a:lnSpc>
        <a:buSzPct val="70000"/>
        <a:buFont typeface="Lucida Grande"/>
        <a:buChar char="‣"/>
        <a:defRPr sz="2800">
          <a:uFill>
            <a:solidFill/>
          </a:uFill>
          <a:latin typeface="+mn-lt"/>
          <a:ea typeface="+mn-ea"/>
          <a:cs typeface="+mn-cs"/>
          <a:sym typeface="News706BT-RomanC"/>
        </a:defRPr>
      </a:lvl6pPr>
      <a:lvl7pPr marL="1422400" indent="-203200" defTabSz="647700">
        <a:lnSpc>
          <a:spcPts val="3400"/>
        </a:lnSpc>
        <a:buSzPct val="70000"/>
        <a:buFont typeface="Lucida Grande"/>
        <a:buChar char="‣"/>
        <a:defRPr sz="2800">
          <a:uFill>
            <a:solidFill/>
          </a:uFill>
          <a:latin typeface="+mn-lt"/>
          <a:ea typeface="+mn-ea"/>
          <a:cs typeface="+mn-cs"/>
          <a:sym typeface="News706BT-RomanC"/>
        </a:defRPr>
      </a:lvl7pPr>
      <a:lvl8pPr marL="1625600" indent="-203200" defTabSz="647700">
        <a:lnSpc>
          <a:spcPts val="3400"/>
        </a:lnSpc>
        <a:buSzPct val="70000"/>
        <a:buFont typeface="Lucida Grande"/>
        <a:buChar char="‣"/>
        <a:defRPr sz="2800">
          <a:uFill>
            <a:solidFill/>
          </a:uFill>
          <a:latin typeface="+mn-lt"/>
          <a:ea typeface="+mn-ea"/>
          <a:cs typeface="+mn-cs"/>
          <a:sym typeface="News706BT-RomanC"/>
        </a:defRPr>
      </a:lvl8pPr>
      <a:lvl9pPr marL="1828800" indent="-203200" defTabSz="647700">
        <a:lnSpc>
          <a:spcPts val="3400"/>
        </a:lnSpc>
        <a:buSzPct val="70000"/>
        <a:buFont typeface="Lucida Grande"/>
        <a:buChar char="‣"/>
        <a:defRPr sz="2800">
          <a:uFill>
            <a:solidFill/>
          </a:uFill>
          <a:latin typeface="+mn-lt"/>
          <a:ea typeface="+mn-ea"/>
          <a:cs typeface="+mn-cs"/>
          <a:sym typeface="News706BT-RomanC"/>
        </a:defRPr>
      </a:lvl9pPr>
    </p:bodyStyle>
    <p:otherStyle>
      <a:lvl1pPr algn="r" defTabSz="1308100">
        <a:lnSpc>
          <a:spcPts val="3200"/>
        </a:lnSpc>
        <a:defRPr sz="3200" b="1" spc="-64">
          <a:solidFill>
            <a:schemeClr val="tx1"/>
          </a:solidFill>
          <a:uFill>
            <a:solidFill/>
          </a:uFill>
          <a:latin typeface="+mn-lt"/>
          <a:ea typeface="+mn-ea"/>
          <a:cs typeface="+mn-cs"/>
          <a:sym typeface="PFDinTextCompPro-Regular"/>
        </a:defRPr>
      </a:lvl1pPr>
      <a:lvl2pPr algn="r" defTabSz="1308100">
        <a:lnSpc>
          <a:spcPts val="3200"/>
        </a:lnSpc>
        <a:defRPr sz="3200" b="1" spc="-64">
          <a:solidFill>
            <a:schemeClr val="tx1"/>
          </a:solidFill>
          <a:uFill>
            <a:solidFill/>
          </a:uFill>
          <a:latin typeface="+mn-lt"/>
          <a:ea typeface="+mn-ea"/>
          <a:cs typeface="+mn-cs"/>
          <a:sym typeface="PFDinTextCompPro-Regular"/>
        </a:defRPr>
      </a:lvl2pPr>
      <a:lvl3pPr algn="r" defTabSz="1308100">
        <a:lnSpc>
          <a:spcPts val="3200"/>
        </a:lnSpc>
        <a:defRPr sz="3200" b="1" spc="-64">
          <a:solidFill>
            <a:schemeClr val="tx1"/>
          </a:solidFill>
          <a:uFill>
            <a:solidFill/>
          </a:uFill>
          <a:latin typeface="+mn-lt"/>
          <a:ea typeface="+mn-ea"/>
          <a:cs typeface="+mn-cs"/>
          <a:sym typeface="PFDinTextCompPro-Regular"/>
        </a:defRPr>
      </a:lvl3pPr>
      <a:lvl4pPr algn="r" defTabSz="1308100">
        <a:lnSpc>
          <a:spcPts val="3200"/>
        </a:lnSpc>
        <a:defRPr sz="3200" b="1" spc="-64">
          <a:solidFill>
            <a:schemeClr val="tx1"/>
          </a:solidFill>
          <a:uFill>
            <a:solidFill/>
          </a:uFill>
          <a:latin typeface="+mn-lt"/>
          <a:ea typeface="+mn-ea"/>
          <a:cs typeface="+mn-cs"/>
          <a:sym typeface="PFDinTextCompPro-Regular"/>
        </a:defRPr>
      </a:lvl4pPr>
      <a:lvl5pPr algn="r" defTabSz="1308100">
        <a:lnSpc>
          <a:spcPts val="3200"/>
        </a:lnSpc>
        <a:defRPr sz="3200" b="1" spc="-64">
          <a:solidFill>
            <a:schemeClr val="tx1"/>
          </a:solidFill>
          <a:uFill>
            <a:solidFill/>
          </a:uFill>
          <a:latin typeface="+mn-lt"/>
          <a:ea typeface="+mn-ea"/>
          <a:cs typeface="+mn-cs"/>
          <a:sym typeface="PFDinTextCompPro-Regular"/>
        </a:defRPr>
      </a:lvl5pPr>
      <a:lvl6pPr algn="r" defTabSz="1308100">
        <a:lnSpc>
          <a:spcPts val="3200"/>
        </a:lnSpc>
        <a:defRPr sz="3200" b="1" spc="-64">
          <a:solidFill>
            <a:schemeClr val="tx1"/>
          </a:solidFill>
          <a:uFill>
            <a:solidFill/>
          </a:uFill>
          <a:latin typeface="+mn-lt"/>
          <a:ea typeface="+mn-ea"/>
          <a:cs typeface="+mn-cs"/>
          <a:sym typeface="PFDinTextCompPro-Regular"/>
        </a:defRPr>
      </a:lvl6pPr>
      <a:lvl7pPr algn="r" defTabSz="1308100">
        <a:lnSpc>
          <a:spcPts val="3200"/>
        </a:lnSpc>
        <a:defRPr sz="3200" b="1" spc="-64">
          <a:solidFill>
            <a:schemeClr val="tx1"/>
          </a:solidFill>
          <a:uFill>
            <a:solidFill/>
          </a:uFill>
          <a:latin typeface="+mn-lt"/>
          <a:ea typeface="+mn-ea"/>
          <a:cs typeface="+mn-cs"/>
          <a:sym typeface="PFDinTextCompPro-Regular"/>
        </a:defRPr>
      </a:lvl7pPr>
      <a:lvl8pPr algn="r" defTabSz="1308100">
        <a:lnSpc>
          <a:spcPts val="3200"/>
        </a:lnSpc>
        <a:defRPr sz="3200" b="1" spc="-64">
          <a:solidFill>
            <a:schemeClr val="tx1"/>
          </a:solidFill>
          <a:uFill>
            <a:solidFill/>
          </a:uFill>
          <a:latin typeface="+mn-lt"/>
          <a:ea typeface="+mn-ea"/>
          <a:cs typeface="+mn-cs"/>
          <a:sym typeface="PFDinTextCompPro-Regular"/>
        </a:defRPr>
      </a:lvl8pPr>
      <a:lvl9pPr algn="r" defTabSz="1308100">
        <a:lnSpc>
          <a:spcPts val="3200"/>
        </a:lnSpc>
        <a:defRPr sz="3200" b="1" spc="-64">
          <a:solidFill>
            <a:schemeClr val="tx1"/>
          </a:solidFill>
          <a:uFill>
            <a:solidFill/>
          </a:uFill>
          <a:latin typeface="+mn-lt"/>
          <a:ea typeface="+mn-ea"/>
          <a:cs typeface="+mn-cs"/>
          <a:sym typeface="PFDinTextCompPro-Regular"/>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8.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9.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10.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7.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Shape 47"/>
          <p:cNvSpPr/>
          <p:nvPr/>
        </p:nvSpPr>
        <p:spPr>
          <a:xfrm>
            <a:off x="635000" y="635000"/>
            <a:ext cx="11734800" cy="11"/>
          </a:xfrm>
          <a:prstGeom prst="line">
            <a:avLst/>
          </a:prstGeom>
          <a:ln w="12700">
            <a:solidFill>
              <a:srgbClr val="FFFFFF"/>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48" name="Shape 48"/>
          <p:cNvSpPr/>
          <p:nvPr/>
        </p:nvSpPr>
        <p:spPr>
          <a:xfrm>
            <a:off x="635000" y="1219200"/>
            <a:ext cx="11734800" cy="11"/>
          </a:xfrm>
          <a:prstGeom prst="line">
            <a:avLst/>
          </a:prstGeom>
          <a:ln w="12700">
            <a:solidFill>
              <a:srgbClr val="FFFFFF"/>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49" name="Shape 49"/>
          <p:cNvSpPr/>
          <p:nvPr/>
        </p:nvSpPr>
        <p:spPr>
          <a:xfrm>
            <a:off x="635000" y="1824761"/>
            <a:ext cx="11734800" cy="292368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ct val="65000"/>
              </a:lnSpc>
              <a:defRPr sz="12700" b="1" cap="all" spc="-254">
                <a:latin typeface="+mj-lt"/>
                <a:ea typeface="+mj-ea"/>
                <a:cs typeface="+mj-cs"/>
                <a:sym typeface="PFDinTextCompPro-Regular"/>
              </a:defRPr>
            </a:lvl1pPr>
          </a:lstStyle>
          <a:p>
            <a:pPr lvl="0">
              <a:defRPr sz="1800" b="0" cap="none" spc="0">
                <a:solidFill>
                  <a:srgbClr val="000000"/>
                </a:solidFill>
                <a:uFillTx/>
              </a:defRPr>
            </a:pPr>
            <a:r>
              <a:rPr lang="en-US" sz="9600" b="1" cap="all" spc="-254" dirty="0" smtClean="0">
                <a:solidFill>
                  <a:srgbClr val="FFFFFF"/>
                </a:solidFill>
                <a:uFill>
                  <a:solidFill>
                    <a:srgbClr val="FFFFFF"/>
                  </a:solidFill>
                </a:uFill>
              </a:rPr>
              <a:t>Natural Language Processing</a:t>
            </a:r>
            <a:endParaRPr sz="9600" b="1" cap="all" spc="-254" dirty="0">
              <a:solidFill>
                <a:srgbClr val="FFFFFF"/>
              </a:solidFill>
              <a:uFill>
                <a:solidFill>
                  <a:srgbClr val="FFFFFF"/>
                </a:solidFill>
              </a:uFill>
            </a:endParaRPr>
          </a:p>
        </p:txBody>
      </p:sp>
      <p:sp>
        <p:nvSpPr>
          <p:cNvPr id="50" name="Shape 50"/>
          <p:cNvSpPr/>
          <p:nvPr/>
        </p:nvSpPr>
        <p:spPr>
          <a:xfrm>
            <a:off x="635000" y="6172200"/>
            <a:ext cx="11734800" cy="40011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ct val="110000"/>
              </a:lnSpc>
            </a:lvl1pPr>
          </a:lstStyle>
          <a:p>
            <a:pPr lvl="0">
              <a:defRPr sz="1800">
                <a:solidFill>
                  <a:srgbClr val="000000"/>
                </a:solidFill>
                <a:uFillTx/>
              </a:defRPr>
            </a:pPr>
            <a:r>
              <a:rPr lang="en-US" sz="2400" dirty="0" smtClean="0">
                <a:solidFill>
                  <a:srgbClr val="FFFFFF"/>
                </a:solidFill>
                <a:uFill>
                  <a:solidFill>
                    <a:srgbClr val="FFFFFF"/>
                  </a:solidFill>
                </a:uFill>
              </a:rPr>
              <a:t>Joseph Nelson, Data Science Immersive</a:t>
            </a:r>
            <a:endParaRPr sz="2400" dirty="0">
              <a:solidFill>
                <a:srgbClr val="FFFFFF"/>
              </a:solidFill>
              <a:uFill>
                <a:solidFill>
                  <a:srgbClr val="FFFFFF"/>
                </a:solidFill>
              </a:uFill>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But </a:t>
            </a:r>
            <a:r>
              <a:rPr lang="en-US" sz="2800" b="1" cap="all" spc="-56" dirty="0" err="1" smtClean="0">
                <a:uFill>
                  <a:solidFill/>
                </a:uFill>
              </a:rPr>
              <a:t>nlp</a:t>
            </a:r>
            <a:r>
              <a:rPr lang="en-US" sz="2800" b="1" cap="all" spc="-56" dirty="0" smtClean="0">
                <a:uFill>
                  <a:solidFill/>
                </a:uFill>
              </a:rPr>
              <a:t> is hard</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100% real outputs trying to predict headlines!! </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uFill>
                  <a:solidFill/>
                </a:uFill>
              </a:rPr>
              <a:t>Hospitals are Sued by 7 Foot </a:t>
            </a:r>
            <a:r>
              <a:rPr lang="en-US" sz="2500" dirty="0" smtClean="0">
                <a:uFill>
                  <a:solidFill/>
                </a:uFill>
              </a:rPr>
              <a:t>Doctors</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Juvenile </a:t>
            </a:r>
            <a:r>
              <a:rPr lang="en-US" sz="2500" dirty="0">
                <a:uFill>
                  <a:solidFill/>
                </a:uFill>
              </a:rPr>
              <a:t>Court to Try Shooting Defendant </a:t>
            </a:r>
            <a:r>
              <a:rPr lang="en-US" sz="2500" dirty="0" smtClean="0">
                <a:uFill>
                  <a:solidFill/>
                </a:uFill>
              </a:rPr>
              <a:t>Local</a:t>
            </a:r>
          </a:p>
        </p:txBody>
      </p:sp>
    </p:spTree>
    <p:extLst>
      <p:ext uri="{BB962C8B-B14F-4D97-AF65-F5344CB8AC3E}">
        <p14:creationId xmlns:p14="http://schemas.microsoft.com/office/powerpoint/2010/main" val="147263886"/>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But </a:t>
            </a:r>
            <a:r>
              <a:rPr lang="en-US" sz="2800" b="1" cap="all" spc="-56" dirty="0" err="1" smtClean="0">
                <a:uFill>
                  <a:solidFill/>
                </a:uFill>
              </a:rPr>
              <a:t>nlp</a:t>
            </a:r>
            <a:r>
              <a:rPr lang="en-US" sz="2800" b="1" cap="all" spc="-56" dirty="0" smtClean="0">
                <a:uFill>
                  <a:solidFill/>
                </a:uFill>
              </a:rPr>
              <a:t> is hard</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100% real outputs trying to predict headlines!! </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uFill>
                  <a:solidFill/>
                </a:uFill>
              </a:rPr>
              <a:t>Hospitals are Sued by 7 Foot </a:t>
            </a:r>
            <a:r>
              <a:rPr lang="en-US" sz="2500" dirty="0" smtClean="0">
                <a:uFill>
                  <a:solidFill/>
                </a:uFill>
              </a:rPr>
              <a:t>Doctors</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Juvenile </a:t>
            </a:r>
            <a:r>
              <a:rPr lang="en-US" sz="2500" dirty="0">
                <a:uFill>
                  <a:solidFill/>
                </a:uFill>
              </a:rPr>
              <a:t>Court to Try Shooting Defendant </a:t>
            </a:r>
            <a:r>
              <a:rPr lang="en-US" sz="2500" dirty="0" smtClean="0">
                <a:uFill>
                  <a:solidFill/>
                </a:uFill>
              </a:rPr>
              <a:t>Local</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High </a:t>
            </a:r>
            <a:r>
              <a:rPr lang="en-US" sz="2500" dirty="0">
                <a:uFill>
                  <a:solidFill/>
                </a:uFill>
              </a:rPr>
              <a:t>School Dropouts Cut in Half</a:t>
            </a:r>
            <a:endParaRPr lang="en-US" sz="2500" dirty="0" smtClean="0">
              <a:uFill>
                <a:solidFill/>
              </a:uFill>
            </a:endParaRPr>
          </a:p>
        </p:txBody>
      </p:sp>
    </p:spTree>
    <p:extLst>
      <p:ext uri="{BB962C8B-B14F-4D97-AF65-F5344CB8AC3E}">
        <p14:creationId xmlns:p14="http://schemas.microsoft.com/office/powerpoint/2010/main" val="61681406"/>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Extracting insights from unstructured text</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Your goal: build a model that identifies a given LinkedIn message as spam or ham.</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Your data set (corpus) is the following slide. </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Deliverable: a step-by-step description of your method. Ready?</a:t>
            </a:r>
          </a:p>
        </p:txBody>
      </p:sp>
    </p:spTree>
    <p:extLst>
      <p:ext uri="{BB962C8B-B14F-4D97-AF65-F5344CB8AC3E}">
        <p14:creationId xmlns:p14="http://schemas.microsoft.com/office/powerpoint/2010/main" val="525052393"/>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Extracting insights from</a:t>
            </a:r>
            <a:r>
              <a:rPr lang="is-IS" sz="2800" b="1" cap="all" spc="-56" dirty="0" smtClean="0">
                <a:uFill>
                  <a:solidFill/>
                </a:uFill>
              </a:rPr>
              <a:t>…unstructured! Text</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73480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1800" dirty="0" smtClean="0"/>
              <a:t>Hello, I </a:t>
            </a:r>
            <a:r>
              <a:rPr lang="en-US" sz="1800" dirty="0"/>
              <a:t>saw your contact information on LinkedIn. I have carefully read through your profile and you seem to have an outstanding personality. This is one major reason why I am in contact with you. My name is Mr. Valery </a:t>
            </a:r>
            <a:r>
              <a:rPr lang="en-US" sz="1800" dirty="0" err="1"/>
              <a:t>Grayfer</a:t>
            </a:r>
            <a:r>
              <a:rPr lang="en-US" sz="1800" dirty="0"/>
              <a:t> Chairman of the Board of Directors of PJSC "LUKOIL". I am 86 years old and I was diagnosed with cancer 2 years ago. I will be going in for an operation later this week. I decided to WILL/Donate the sum of 8,750,000.00 Euros(Eight Million Seven Hundred And Fifty Thousand Euros Only etc. etc. </a:t>
            </a:r>
            <a:br>
              <a:rPr lang="en-US" sz="1800" dirty="0"/>
            </a:br>
            <a:endParaRPr lang="en-US" sz="1800" dirty="0" smtClean="0"/>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1800" dirty="0" smtClean="0"/>
              <a:t>Hello, I </a:t>
            </a:r>
            <a:r>
              <a:rPr lang="en-US" sz="1800" dirty="0"/>
              <a:t>am writing in regards to your application to the position of Data Scientist at </a:t>
            </a:r>
            <a:r>
              <a:rPr lang="en-US" sz="1800" dirty="0" err="1"/>
              <a:t>Hooli</a:t>
            </a:r>
            <a:r>
              <a:rPr lang="en-US" sz="1800" dirty="0"/>
              <a:t> X. We are pleased to inform you that you passed the first round of interviews and we would like to invite you for an on-site interview with our Senior Data Scientist Mr. John Smith. You will find attached to this message further information on date, time and location of the interview. Please let me know if I can be of any further assistance. Best Regards. </a:t>
            </a:r>
            <a:br>
              <a:rPr lang="en-US" sz="1800" dirty="0"/>
            </a:br>
            <a:endParaRPr lang="en-US" sz="2500" dirty="0">
              <a:uFill>
                <a:solidFill/>
              </a:uFill>
            </a:endParaRPr>
          </a:p>
        </p:txBody>
      </p:sp>
    </p:spTree>
    <p:extLst>
      <p:ext uri="{BB962C8B-B14F-4D97-AF65-F5344CB8AC3E}">
        <p14:creationId xmlns:p14="http://schemas.microsoft.com/office/powerpoint/2010/main" val="1815584873"/>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Count </a:t>
            </a:r>
            <a:r>
              <a:rPr lang="en-US" sz="2800" b="1" cap="all" spc="-56" dirty="0" err="1" smtClean="0">
                <a:uFill>
                  <a:solidFill/>
                </a:uFill>
              </a:rPr>
              <a:t>Vectorizer</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You just performed a manual count vectorization process! Congrats. You are fully capable of being automated.</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err="1" smtClean="0">
                <a:uFill>
                  <a:solidFill/>
                </a:uFill>
              </a:rPr>
              <a:t>SKLearn</a:t>
            </a:r>
            <a:r>
              <a:rPr lang="en-US" sz="2500" dirty="0" smtClean="0">
                <a:uFill>
                  <a:solidFill/>
                </a:uFill>
              </a:rPr>
              <a:t> includes a method called “Count </a:t>
            </a:r>
            <a:r>
              <a:rPr lang="en-US" sz="2500" dirty="0" err="1" smtClean="0">
                <a:uFill>
                  <a:solidFill/>
                </a:uFill>
              </a:rPr>
              <a:t>Vectorizer</a:t>
            </a:r>
            <a:r>
              <a:rPr lang="en-US" sz="2500" dirty="0" smtClean="0">
                <a:uFill>
                  <a:solidFill/>
                </a:uFill>
              </a:rPr>
              <a:t>” that will return the number of occurrences of a given feature, where each feature is a word.</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Take a look at the </a:t>
            </a:r>
            <a:r>
              <a:rPr lang="en-US" sz="2500" dirty="0" err="1" smtClean="0">
                <a:uFill>
                  <a:solidFill/>
                </a:uFill>
              </a:rPr>
              <a:t>SKLearn</a:t>
            </a:r>
            <a:r>
              <a:rPr lang="en-US" sz="2500" dirty="0" smtClean="0">
                <a:uFill>
                  <a:solidFill/>
                </a:uFill>
              </a:rPr>
              <a:t> documentation. There’s one particular parameter we made be interested in discussing (right now): </a:t>
            </a:r>
            <a:r>
              <a:rPr lang="en-US" sz="2800" dirty="0" smtClean="0"/>
              <a:t>http</a:t>
            </a:r>
            <a:r>
              <a:rPr lang="en-US" sz="2800" dirty="0"/>
              <a:t>://</a:t>
            </a:r>
            <a:r>
              <a:rPr lang="en-US" sz="2800" dirty="0" err="1"/>
              <a:t>scikit-learn.org</a:t>
            </a:r>
            <a:r>
              <a:rPr lang="en-US" sz="2800" dirty="0"/>
              <a:t>/stable/modules/generated/</a:t>
            </a:r>
            <a:r>
              <a:rPr lang="en-US" sz="2800" dirty="0" err="1"/>
              <a:t>sklearn.feature_extraction.text.CountVectorizer.html</a:t>
            </a:r>
            <a:endParaRPr lang="en-US" sz="2800" dirty="0"/>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extLst>
      <p:ext uri="{BB962C8B-B14F-4D97-AF65-F5344CB8AC3E}">
        <p14:creationId xmlns:p14="http://schemas.microsoft.com/office/powerpoint/2010/main" val="1321686475"/>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Count </a:t>
            </a:r>
            <a:r>
              <a:rPr lang="en-US" sz="2800" b="1" cap="all" spc="-56" dirty="0" err="1" smtClean="0">
                <a:uFill>
                  <a:solidFill/>
                </a:uFill>
              </a:rPr>
              <a:t>Vectorizer</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There are a few notable parameters we’ll discuss: </a:t>
            </a:r>
            <a:r>
              <a:rPr lang="en-US" sz="2500" dirty="0" err="1" smtClean="0">
                <a:uFill>
                  <a:solidFill/>
                </a:uFill>
              </a:rPr>
              <a:t>max_df</a:t>
            </a:r>
            <a:r>
              <a:rPr lang="en-US" sz="2500" dirty="0" smtClean="0">
                <a:uFill>
                  <a:solidFill/>
                </a:uFill>
              </a:rPr>
              <a:t>, </a:t>
            </a:r>
            <a:r>
              <a:rPr lang="en-US" sz="2500" dirty="0" err="1" smtClean="0">
                <a:uFill>
                  <a:solidFill/>
                </a:uFill>
              </a:rPr>
              <a:t>n_gram</a:t>
            </a:r>
            <a:r>
              <a:rPr lang="en-US" sz="2500" dirty="0" smtClean="0">
                <a:uFill>
                  <a:solidFill/>
                </a:uFill>
              </a:rPr>
              <a:t>, </a:t>
            </a:r>
            <a:r>
              <a:rPr lang="en-US" sz="2500" dirty="0" err="1" smtClean="0">
                <a:uFill>
                  <a:solidFill/>
                </a:uFill>
              </a:rPr>
              <a:t>stop_words</a:t>
            </a: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is </a:t>
            </a:r>
            <a:r>
              <a:rPr lang="en-US" sz="2500" dirty="0" err="1" smtClean="0">
                <a:uFill>
                  <a:solidFill/>
                </a:uFill>
              </a:rPr>
              <a:t>max_df</a:t>
            </a:r>
            <a:r>
              <a:rPr lang="en-US" sz="2500" dirty="0" smtClean="0">
                <a:uFill>
                  <a:solidFill/>
                </a:uFill>
              </a:rPr>
              <a:t>? Why would this matter? </a:t>
            </a:r>
            <a:endParaRPr lang="en-US" sz="2800" dirty="0"/>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extLst>
      <p:ext uri="{BB962C8B-B14F-4D97-AF65-F5344CB8AC3E}">
        <p14:creationId xmlns:p14="http://schemas.microsoft.com/office/powerpoint/2010/main" val="1678519244"/>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Count </a:t>
            </a:r>
            <a:r>
              <a:rPr lang="en-US" sz="2800" b="1" cap="all" spc="-56" dirty="0" err="1" smtClean="0">
                <a:uFill>
                  <a:solidFill/>
                </a:uFill>
              </a:rPr>
              <a:t>Vectorizer</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There are a few notable parameters we’ll discuss: </a:t>
            </a:r>
            <a:r>
              <a:rPr lang="en-US" sz="2500" dirty="0" err="1" smtClean="0">
                <a:uFill>
                  <a:solidFill/>
                </a:uFill>
              </a:rPr>
              <a:t>max_df</a:t>
            </a:r>
            <a:r>
              <a:rPr lang="en-US" sz="2500" dirty="0" smtClean="0">
                <a:uFill>
                  <a:solidFill/>
                </a:uFill>
              </a:rPr>
              <a:t>, </a:t>
            </a:r>
            <a:r>
              <a:rPr lang="en-US" sz="2500" dirty="0" err="1" smtClean="0">
                <a:uFill>
                  <a:solidFill/>
                </a:uFill>
              </a:rPr>
              <a:t>n_gram</a:t>
            </a:r>
            <a:r>
              <a:rPr lang="en-US" sz="2500" dirty="0" smtClean="0">
                <a:uFill>
                  <a:solidFill/>
                </a:uFill>
              </a:rPr>
              <a:t>, </a:t>
            </a:r>
            <a:r>
              <a:rPr lang="en-US" sz="2500" dirty="0" err="1" smtClean="0">
                <a:uFill>
                  <a:solidFill/>
                </a:uFill>
              </a:rPr>
              <a:t>stop_words</a:t>
            </a: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is </a:t>
            </a:r>
            <a:r>
              <a:rPr lang="en-US" sz="2500" dirty="0" err="1" smtClean="0">
                <a:uFill>
                  <a:solidFill/>
                </a:uFill>
              </a:rPr>
              <a:t>max_df</a:t>
            </a:r>
            <a:r>
              <a:rPr lang="en-US" sz="2500" dirty="0" smtClean="0">
                <a:uFill>
                  <a:solidFill/>
                </a:uFill>
              </a:rPr>
              <a:t>? Why would this matter? </a:t>
            </a:r>
            <a:endParaRPr lang="en-US" sz="2800" dirty="0"/>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This sets a maximum size for how many features we’ll include. This is significant because we may have documents of extreme size (imagine legal contracts or bills!). </a:t>
            </a:r>
            <a:r>
              <a:rPr lang="en-US" sz="2500" dirty="0" err="1">
                <a:uFill>
                  <a:solidFill/>
                </a:uFill>
              </a:rPr>
              <a:t>m</a:t>
            </a:r>
            <a:r>
              <a:rPr lang="en-US" sz="2500" dirty="0" err="1" smtClean="0">
                <a:uFill>
                  <a:solidFill/>
                </a:uFill>
              </a:rPr>
              <a:t>ax_df</a:t>
            </a:r>
            <a:r>
              <a:rPr lang="en-US" sz="2500" dirty="0" smtClean="0">
                <a:uFill>
                  <a:solidFill/>
                </a:uFill>
              </a:rPr>
              <a:t> removes features that do not meet a specific threshold of frequency, only keeping the most used features that are under this threshold.</a:t>
            </a:r>
          </a:p>
        </p:txBody>
      </p:sp>
    </p:spTree>
    <p:extLst>
      <p:ext uri="{BB962C8B-B14F-4D97-AF65-F5344CB8AC3E}">
        <p14:creationId xmlns:p14="http://schemas.microsoft.com/office/powerpoint/2010/main" val="857618893"/>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Count </a:t>
            </a:r>
            <a:r>
              <a:rPr lang="en-US" sz="2800" b="1" cap="all" spc="-56" dirty="0" err="1" smtClean="0">
                <a:uFill>
                  <a:solidFill/>
                </a:uFill>
              </a:rPr>
              <a:t>Vectorizer</a:t>
            </a:r>
            <a:r>
              <a:rPr lang="en-US" sz="2800" b="1" cap="all" spc="-56" dirty="0" smtClean="0">
                <a:uFill>
                  <a:solidFill/>
                </a:uFill>
              </a:rPr>
              <a:t> – </a:t>
            </a:r>
            <a:r>
              <a:rPr lang="en-US" sz="2800" b="1" cap="all" spc="-56" dirty="0" err="1" smtClean="0">
                <a:uFill>
                  <a:solidFill/>
                </a:uFill>
              </a:rPr>
              <a:t>ngram</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There are a few notable parameters we’ll discuss: </a:t>
            </a:r>
            <a:r>
              <a:rPr lang="en-US" sz="2500" dirty="0" err="1" smtClean="0">
                <a:uFill>
                  <a:solidFill/>
                </a:uFill>
              </a:rPr>
              <a:t>max_df</a:t>
            </a:r>
            <a:r>
              <a:rPr lang="en-US" sz="2500" dirty="0" smtClean="0">
                <a:uFill>
                  <a:solidFill/>
                </a:uFill>
              </a:rPr>
              <a:t>, </a:t>
            </a:r>
            <a:r>
              <a:rPr lang="en-US" sz="2500" dirty="0" err="1" smtClean="0">
                <a:uFill>
                  <a:solidFill/>
                </a:uFill>
              </a:rPr>
              <a:t>ngram_range</a:t>
            </a:r>
            <a:r>
              <a:rPr lang="en-US" sz="2500" dirty="0" smtClean="0">
                <a:uFill>
                  <a:solidFill/>
                </a:uFill>
              </a:rPr>
              <a:t>, </a:t>
            </a:r>
            <a:r>
              <a:rPr lang="en-US" sz="2500" dirty="0" err="1" smtClean="0">
                <a:uFill>
                  <a:solidFill/>
                </a:uFill>
              </a:rPr>
              <a:t>stop_words</a:t>
            </a: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is </a:t>
            </a:r>
            <a:r>
              <a:rPr lang="en-US" sz="2500" dirty="0" err="1" smtClean="0">
                <a:uFill>
                  <a:solidFill/>
                </a:uFill>
              </a:rPr>
              <a:t>ngram_range</a:t>
            </a:r>
            <a:r>
              <a:rPr lang="en-US" sz="2500" dirty="0" smtClean="0">
                <a:uFill>
                  <a:solidFill/>
                </a:uFill>
              </a:rPr>
              <a:t>? Why would this matter? </a:t>
            </a:r>
            <a:endParaRPr lang="en-US" sz="2800" dirty="0"/>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extLst>
      <p:ext uri="{BB962C8B-B14F-4D97-AF65-F5344CB8AC3E}">
        <p14:creationId xmlns:p14="http://schemas.microsoft.com/office/powerpoint/2010/main" val="339440292"/>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Count </a:t>
            </a:r>
            <a:r>
              <a:rPr lang="en-US" sz="2800" b="1" cap="all" spc="-56" dirty="0" err="1" smtClean="0">
                <a:uFill>
                  <a:solidFill/>
                </a:uFill>
              </a:rPr>
              <a:t>Vectorizer</a:t>
            </a:r>
            <a:r>
              <a:rPr lang="en-US" sz="2800" b="1" cap="all" spc="-56" dirty="0" smtClean="0">
                <a:uFill>
                  <a:solidFill/>
                </a:uFill>
              </a:rPr>
              <a:t> – </a:t>
            </a:r>
            <a:r>
              <a:rPr lang="en-US" sz="2800" b="1" cap="all" spc="-56" smtClean="0">
                <a:uFill>
                  <a:solidFill/>
                </a:uFill>
              </a:rPr>
              <a:t>ngram</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There are a few notable parameters we’ll discuss: </a:t>
            </a:r>
            <a:r>
              <a:rPr lang="en-US" sz="2500" dirty="0" err="1" smtClean="0">
                <a:uFill>
                  <a:solidFill/>
                </a:uFill>
              </a:rPr>
              <a:t>max_df</a:t>
            </a:r>
            <a:r>
              <a:rPr lang="en-US" sz="2500" dirty="0" smtClean="0">
                <a:uFill>
                  <a:solidFill/>
                </a:uFill>
              </a:rPr>
              <a:t>, </a:t>
            </a:r>
            <a:r>
              <a:rPr lang="en-US" sz="2500" dirty="0" err="1" smtClean="0">
                <a:uFill>
                  <a:solidFill/>
                </a:uFill>
              </a:rPr>
              <a:t>ngram_range</a:t>
            </a:r>
            <a:r>
              <a:rPr lang="en-US" sz="2500" dirty="0" smtClean="0">
                <a:uFill>
                  <a:solidFill/>
                </a:uFill>
              </a:rPr>
              <a:t>, </a:t>
            </a:r>
            <a:r>
              <a:rPr lang="en-US" sz="2500" dirty="0" err="1" smtClean="0">
                <a:uFill>
                  <a:solidFill/>
                </a:uFill>
              </a:rPr>
              <a:t>stop_words</a:t>
            </a: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is </a:t>
            </a:r>
            <a:r>
              <a:rPr lang="en-US" sz="2500" dirty="0" err="1" smtClean="0">
                <a:uFill>
                  <a:solidFill/>
                </a:uFill>
              </a:rPr>
              <a:t>ngram_range</a:t>
            </a:r>
            <a:r>
              <a:rPr lang="en-US" sz="2500" dirty="0" smtClean="0">
                <a:uFill>
                  <a:solidFill/>
                </a:uFill>
              </a:rPr>
              <a:t>? Why would this matter? </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800" dirty="0"/>
              <a:t>https://</a:t>
            </a:r>
            <a:r>
              <a:rPr lang="en-US" sz="2800" dirty="0" err="1"/>
              <a:t>books.google.com</a:t>
            </a:r>
            <a:r>
              <a:rPr lang="en-US" sz="2800" dirty="0"/>
              <a:t>/</a:t>
            </a:r>
            <a:r>
              <a:rPr lang="en-US" sz="2800" dirty="0" err="1"/>
              <a:t>ngrams</a:t>
            </a:r>
            <a:r>
              <a:rPr lang="en-US" sz="2800" dirty="0"/>
              <a:t>/</a:t>
            </a:r>
            <a:r>
              <a:rPr lang="en-US" sz="2800" dirty="0" err="1"/>
              <a:t>graph?content</a:t>
            </a:r>
            <a:r>
              <a:rPr lang="en-US" sz="2800" dirty="0"/>
              <a:t>=</a:t>
            </a:r>
            <a:r>
              <a:rPr lang="en-US" sz="2800" dirty="0" err="1"/>
              <a:t>data+science&amp;year_start</a:t>
            </a:r>
            <a:r>
              <a:rPr lang="en-US" sz="2800" dirty="0"/>
              <a:t>=1800&amp;year_end=2000&amp;corpus=15&amp;smoothing=3&amp;share=&amp;</a:t>
            </a:r>
            <a:r>
              <a:rPr lang="en-US" sz="2800" dirty="0" err="1"/>
              <a:t>direct_url</a:t>
            </a:r>
            <a:r>
              <a:rPr lang="en-US" sz="2800" dirty="0"/>
              <a:t>=t1%3B%2Cdata%20science%3B%2Cc0</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extLst>
      <p:ext uri="{BB962C8B-B14F-4D97-AF65-F5344CB8AC3E}">
        <p14:creationId xmlns:p14="http://schemas.microsoft.com/office/powerpoint/2010/main" val="1187015714"/>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Count </a:t>
            </a:r>
            <a:r>
              <a:rPr lang="en-US" sz="2800" b="1" cap="all" spc="-56" dirty="0" err="1" smtClean="0">
                <a:uFill>
                  <a:solidFill/>
                </a:uFill>
              </a:rPr>
              <a:t>Vectorizer</a:t>
            </a:r>
            <a:r>
              <a:rPr lang="en-US" sz="2800" b="1" cap="all" spc="-56" dirty="0" smtClean="0">
                <a:uFill>
                  <a:solidFill/>
                </a:uFill>
              </a:rPr>
              <a:t> – </a:t>
            </a:r>
            <a:r>
              <a:rPr lang="en-US" sz="2800" b="1" cap="all" spc="-56" smtClean="0">
                <a:uFill>
                  <a:solidFill/>
                </a:uFill>
              </a:rPr>
              <a:t>ngram</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There are a few notable parameters we’ll discuss: </a:t>
            </a:r>
            <a:r>
              <a:rPr lang="en-US" sz="2500" dirty="0" err="1" smtClean="0">
                <a:uFill>
                  <a:solidFill/>
                </a:uFill>
              </a:rPr>
              <a:t>max_df</a:t>
            </a:r>
            <a:r>
              <a:rPr lang="en-US" sz="2500" dirty="0" smtClean="0">
                <a:uFill>
                  <a:solidFill/>
                </a:uFill>
              </a:rPr>
              <a:t>, </a:t>
            </a:r>
            <a:r>
              <a:rPr lang="en-US" sz="2500" dirty="0" err="1" smtClean="0">
                <a:uFill>
                  <a:solidFill/>
                </a:uFill>
              </a:rPr>
              <a:t>ngram_range</a:t>
            </a:r>
            <a:r>
              <a:rPr lang="en-US" sz="2500" dirty="0" smtClean="0">
                <a:uFill>
                  <a:solidFill/>
                </a:uFill>
              </a:rPr>
              <a:t>, </a:t>
            </a:r>
            <a:r>
              <a:rPr lang="en-US" sz="2500" dirty="0" err="1" smtClean="0">
                <a:uFill>
                  <a:solidFill/>
                </a:uFill>
              </a:rPr>
              <a:t>stop_words</a:t>
            </a: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is </a:t>
            </a:r>
            <a:r>
              <a:rPr lang="en-US" sz="2500" dirty="0" err="1" smtClean="0">
                <a:uFill>
                  <a:solidFill/>
                </a:uFill>
              </a:rPr>
              <a:t>ngram_range</a:t>
            </a:r>
            <a:r>
              <a:rPr lang="en-US" sz="2500" dirty="0" smtClean="0">
                <a:uFill>
                  <a:solidFill/>
                </a:uFill>
              </a:rPr>
              <a:t>? Why would this matter? </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800" dirty="0" err="1" smtClean="0"/>
              <a:t>Ngrams</a:t>
            </a:r>
            <a:r>
              <a:rPr lang="en-US" sz="2800" dirty="0" smtClean="0"/>
              <a:t> are contiguous sequences of n items.</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800" dirty="0" err="1" smtClean="0"/>
              <a:t>Eg</a:t>
            </a:r>
            <a:r>
              <a:rPr lang="en-US" sz="2800" dirty="0" smtClean="0"/>
              <a:t>: </a:t>
            </a:r>
            <a:r>
              <a:rPr lang="en-US" sz="2800" dirty="0" err="1" smtClean="0"/>
              <a:t>ngram</a:t>
            </a:r>
            <a:r>
              <a:rPr lang="en-US" sz="2800" dirty="0" smtClean="0"/>
              <a:t>=2: </a:t>
            </a:r>
            <a:r>
              <a:rPr lang="en-US" sz="2800" dirty="0" err="1" smtClean="0"/>
              <a:t>ngrams</a:t>
            </a:r>
            <a:r>
              <a:rPr lang="en-US" sz="2800" dirty="0" smtClean="0"/>
              <a:t> are, are contiguous, contiguous sequences, sequences of, of n, n items</a:t>
            </a:r>
            <a:endParaRPr lang="en-US" sz="2800" dirty="0"/>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extLst>
      <p:ext uri="{BB962C8B-B14F-4D97-AF65-F5344CB8AC3E}">
        <p14:creationId xmlns:p14="http://schemas.microsoft.com/office/powerpoint/2010/main" val="713198336"/>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Shape 65"/>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66" name="Shape 66"/>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67" name="Shape 67"/>
          <p:cNvSpPr/>
          <p:nvPr/>
        </p:nvSpPr>
        <p:spPr>
          <a:xfrm>
            <a:off x="635000" y="736600"/>
            <a:ext cx="7721600" cy="431800"/>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sz="2800" b="1" cap="all" spc="-56" dirty="0">
                <a:uFill>
                  <a:solidFill/>
                </a:uFill>
              </a:rPr>
              <a:t>Agenda</a:t>
            </a:r>
          </a:p>
        </p:txBody>
      </p:sp>
      <p:sp>
        <p:nvSpPr>
          <p:cNvPr id="68" name="Shape 68"/>
          <p:cNvSpPr/>
          <p:nvPr/>
        </p:nvSpPr>
        <p:spPr>
          <a:xfrm>
            <a:off x="635000" y="2273300"/>
            <a:ext cx="1173480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Introduction to NLP / Use Cases</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Bag of Words, Tokenization</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Count Vectorization, </a:t>
            </a:r>
            <a:r>
              <a:rPr lang="en-US" sz="2500" dirty="0" err="1" smtClean="0">
                <a:uFill>
                  <a:solidFill/>
                </a:uFill>
              </a:rPr>
              <a:t>Ngram</a:t>
            </a:r>
            <a:r>
              <a:rPr lang="en-US" sz="2500" dirty="0" smtClean="0">
                <a:uFill>
                  <a:solidFill/>
                </a:uFill>
              </a:rPr>
              <a:t>, </a:t>
            </a:r>
            <a:r>
              <a:rPr lang="en-US" sz="2500" dirty="0" err="1" smtClean="0">
                <a:uFill>
                  <a:solidFill/>
                </a:uFill>
              </a:rPr>
              <a:t>Stopword</a:t>
            </a:r>
            <a:r>
              <a:rPr lang="en-US" sz="2500" dirty="0" smtClean="0">
                <a:uFill>
                  <a:solidFill/>
                </a:uFill>
              </a:rPr>
              <a:t> removal</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Hashing Vectorization</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TD-IDF</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Next class: Stemming, lemmatization, POS tagging, </a:t>
            </a:r>
            <a:r>
              <a:rPr lang="en-US" sz="2500" dirty="0" err="1" smtClean="0">
                <a:uFill>
                  <a:solidFill/>
                </a:uFill>
              </a:rPr>
              <a:t>Textblob</a:t>
            </a:r>
            <a:endParaRPr lang="en-US" sz="2500" dirty="0" smtClean="0">
              <a:uFill>
                <a:solidFill/>
              </a:uFill>
            </a:endParaRPr>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Count </a:t>
            </a:r>
            <a:r>
              <a:rPr lang="en-US" sz="2800" b="1" cap="all" spc="-56" dirty="0" err="1" smtClean="0">
                <a:uFill>
                  <a:solidFill/>
                </a:uFill>
              </a:rPr>
              <a:t>Vectorizer</a:t>
            </a:r>
            <a:r>
              <a:rPr lang="en-US" sz="2800" b="1" cap="all" spc="-56" dirty="0" smtClean="0">
                <a:uFill>
                  <a:solidFill/>
                </a:uFill>
              </a:rPr>
              <a:t> – </a:t>
            </a:r>
            <a:r>
              <a:rPr lang="en-US" sz="2800" b="1" cap="all" spc="-56" smtClean="0">
                <a:uFill>
                  <a:solidFill/>
                </a:uFill>
              </a:rPr>
              <a:t>ngram</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There are a few notable parameters we’ll discuss: </a:t>
            </a:r>
            <a:r>
              <a:rPr lang="en-US" sz="2500" dirty="0" err="1" smtClean="0">
                <a:uFill>
                  <a:solidFill/>
                </a:uFill>
              </a:rPr>
              <a:t>max_df</a:t>
            </a:r>
            <a:r>
              <a:rPr lang="en-US" sz="2500" dirty="0" smtClean="0">
                <a:uFill>
                  <a:solidFill/>
                </a:uFill>
              </a:rPr>
              <a:t>, </a:t>
            </a:r>
            <a:r>
              <a:rPr lang="en-US" sz="2500" dirty="0" err="1" smtClean="0">
                <a:uFill>
                  <a:solidFill/>
                </a:uFill>
              </a:rPr>
              <a:t>ngram_range</a:t>
            </a:r>
            <a:r>
              <a:rPr lang="en-US" sz="2500" dirty="0" smtClean="0">
                <a:uFill>
                  <a:solidFill/>
                </a:uFill>
              </a:rPr>
              <a:t>, </a:t>
            </a:r>
            <a:r>
              <a:rPr lang="en-US" sz="2500" dirty="0" err="1" smtClean="0">
                <a:uFill>
                  <a:solidFill/>
                </a:uFill>
              </a:rPr>
              <a:t>stop_words</a:t>
            </a: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is </a:t>
            </a:r>
            <a:r>
              <a:rPr lang="en-US" sz="2500" dirty="0" err="1" smtClean="0">
                <a:uFill>
                  <a:solidFill/>
                </a:uFill>
              </a:rPr>
              <a:t>ngram_range</a:t>
            </a:r>
            <a:r>
              <a:rPr lang="en-US" sz="2500" dirty="0" smtClean="0">
                <a:uFill>
                  <a:solidFill/>
                </a:uFill>
              </a:rPr>
              <a:t>? </a:t>
            </a:r>
            <a:r>
              <a:rPr lang="en-US" sz="2500" b="1" dirty="0" smtClean="0">
                <a:uFill>
                  <a:solidFill/>
                </a:uFill>
              </a:rPr>
              <a:t>Why would this matter? </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800" dirty="0" err="1" smtClean="0"/>
              <a:t>Ngrams</a:t>
            </a:r>
            <a:r>
              <a:rPr lang="en-US" sz="2800" dirty="0" smtClean="0"/>
              <a:t> are contiguous sequences of n items.</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800" dirty="0" err="1" smtClean="0"/>
              <a:t>Eg</a:t>
            </a:r>
            <a:r>
              <a:rPr lang="en-US" sz="2800" dirty="0" smtClean="0"/>
              <a:t>: </a:t>
            </a:r>
            <a:r>
              <a:rPr lang="en-US" sz="2800" dirty="0" err="1" smtClean="0"/>
              <a:t>ngram</a:t>
            </a:r>
            <a:r>
              <a:rPr lang="en-US" sz="2800" dirty="0" smtClean="0"/>
              <a:t>=2: </a:t>
            </a:r>
            <a:r>
              <a:rPr lang="en-US" sz="2800" dirty="0" err="1" smtClean="0"/>
              <a:t>ngrams</a:t>
            </a:r>
            <a:r>
              <a:rPr lang="en-US" sz="2800" dirty="0" smtClean="0"/>
              <a:t> are, are contiguous, contiguous sequences, sequences of, of n, n items</a:t>
            </a:r>
            <a:endParaRPr lang="en-US" sz="2800" dirty="0"/>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extLst>
      <p:ext uri="{BB962C8B-B14F-4D97-AF65-F5344CB8AC3E}">
        <p14:creationId xmlns:p14="http://schemas.microsoft.com/office/powerpoint/2010/main" val="22074884"/>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Count </a:t>
            </a:r>
            <a:r>
              <a:rPr lang="en-US" sz="2800" b="1" cap="all" spc="-56" dirty="0" err="1" smtClean="0">
                <a:uFill>
                  <a:solidFill/>
                </a:uFill>
              </a:rPr>
              <a:t>Vectorizer</a:t>
            </a:r>
            <a:r>
              <a:rPr lang="en-US" sz="2800" b="1" cap="all" spc="-56" dirty="0" smtClean="0">
                <a:uFill>
                  <a:solidFill/>
                </a:uFill>
              </a:rPr>
              <a:t> – </a:t>
            </a:r>
            <a:r>
              <a:rPr lang="en-US" sz="2800" b="1" cap="all" spc="-56" dirty="0" err="1" smtClean="0">
                <a:uFill>
                  <a:solidFill/>
                </a:uFill>
              </a:rPr>
              <a:t>stopwords</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There are a few notable parameters we’ll discuss: </a:t>
            </a:r>
            <a:r>
              <a:rPr lang="en-US" sz="2500" dirty="0" err="1" smtClean="0">
                <a:uFill>
                  <a:solidFill/>
                </a:uFill>
              </a:rPr>
              <a:t>max_df</a:t>
            </a:r>
            <a:r>
              <a:rPr lang="en-US" sz="2500" dirty="0" smtClean="0">
                <a:uFill>
                  <a:solidFill/>
                </a:uFill>
              </a:rPr>
              <a:t>, </a:t>
            </a:r>
            <a:r>
              <a:rPr lang="en-US" sz="2500" dirty="0" err="1" smtClean="0">
                <a:uFill>
                  <a:solidFill/>
                </a:uFill>
              </a:rPr>
              <a:t>ngram_range</a:t>
            </a:r>
            <a:r>
              <a:rPr lang="en-US" sz="2500" dirty="0" smtClean="0">
                <a:uFill>
                  <a:solidFill/>
                </a:uFill>
              </a:rPr>
              <a:t>, </a:t>
            </a:r>
            <a:r>
              <a:rPr lang="en-US" sz="2500" dirty="0" err="1" smtClean="0">
                <a:uFill>
                  <a:solidFill/>
                </a:uFill>
              </a:rPr>
              <a:t>stop_words</a:t>
            </a: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is </a:t>
            </a:r>
            <a:r>
              <a:rPr lang="en-US" sz="2500" dirty="0" err="1" smtClean="0">
                <a:uFill>
                  <a:solidFill/>
                </a:uFill>
              </a:rPr>
              <a:t>stop_words</a:t>
            </a:r>
            <a:r>
              <a:rPr lang="en-US" sz="2500" dirty="0" smtClean="0">
                <a:uFill>
                  <a:solidFill/>
                </a:uFill>
              </a:rPr>
              <a:t>? Why would this matter? </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pic>
        <p:nvPicPr>
          <p:cNvPr id="2" name="Picture 1"/>
          <p:cNvPicPr>
            <a:picLocks noChangeAspect="1"/>
          </p:cNvPicPr>
          <p:nvPr/>
        </p:nvPicPr>
        <p:blipFill>
          <a:blip r:embed="rId3"/>
          <a:stretch>
            <a:fillRect/>
          </a:stretch>
        </p:blipFill>
        <p:spPr>
          <a:xfrm>
            <a:off x="634999" y="3643365"/>
            <a:ext cx="6731000" cy="2921000"/>
          </a:xfrm>
          <a:prstGeom prst="rect">
            <a:avLst/>
          </a:prstGeom>
        </p:spPr>
      </p:pic>
    </p:spTree>
    <p:extLst>
      <p:ext uri="{BB962C8B-B14F-4D97-AF65-F5344CB8AC3E}">
        <p14:creationId xmlns:p14="http://schemas.microsoft.com/office/powerpoint/2010/main" val="957260808"/>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Count </a:t>
            </a:r>
            <a:r>
              <a:rPr lang="en-US" sz="2800" b="1" cap="all" spc="-56" dirty="0" err="1" smtClean="0">
                <a:uFill>
                  <a:solidFill/>
                </a:uFill>
              </a:rPr>
              <a:t>Vectorizer</a:t>
            </a:r>
            <a:r>
              <a:rPr lang="en-US" sz="2800" b="1" cap="all" spc="-56" dirty="0" smtClean="0">
                <a:uFill>
                  <a:solidFill/>
                </a:uFill>
              </a:rPr>
              <a:t> – </a:t>
            </a:r>
            <a:r>
              <a:rPr lang="en-US" sz="2800" b="1" cap="all" spc="-56" dirty="0" err="1" smtClean="0">
                <a:uFill>
                  <a:solidFill/>
                </a:uFill>
              </a:rPr>
              <a:t>stopwords</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There are a few notable parameters we’ll discuss: </a:t>
            </a:r>
            <a:r>
              <a:rPr lang="en-US" sz="2500" dirty="0" err="1" smtClean="0">
                <a:uFill>
                  <a:solidFill/>
                </a:uFill>
              </a:rPr>
              <a:t>max_df</a:t>
            </a:r>
            <a:r>
              <a:rPr lang="en-US" sz="2500" dirty="0" smtClean="0">
                <a:uFill>
                  <a:solidFill/>
                </a:uFill>
              </a:rPr>
              <a:t>, </a:t>
            </a:r>
            <a:r>
              <a:rPr lang="en-US" sz="2500" dirty="0" err="1" smtClean="0">
                <a:uFill>
                  <a:solidFill/>
                </a:uFill>
              </a:rPr>
              <a:t>ngram_range</a:t>
            </a:r>
            <a:r>
              <a:rPr lang="en-US" sz="2500" dirty="0" smtClean="0">
                <a:uFill>
                  <a:solidFill/>
                </a:uFill>
              </a:rPr>
              <a:t>, </a:t>
            </a:r>
            <a:r>
              <a:rPr lang="en-US" sz="2500" dirty="0" err="1" smtClean="0">
                <a:uFill>
                  <a:solidFill/>
                </a:uFill>
              </a:rPr>
              <a:t>stop_words</a:t>
            </a: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What is </a:t>
            </a:r>
            <a:r>
              <a:rPr lang="en-US" sz="2500" dirty="0" err="1" smtClean="0">
                <a:uFill>
                  <a:solidFill/>
                </a:uFill>
              </a:rPr>
              <a:t>stop_words</a:t>
            </a:r>
            <a:r>
              <a:rPr lang="en-US" sz="2500" dirty="0" smtClean="0">
                <a:uFill>
                  <a:solidFill/>
                </a:uFill>
              </a:rPr>
              <a:t>? Why would this matter? </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Stop words are words we filter out when processing text because they do not provide useful meaning. Including them adds unnecessary and irrelevant features.</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err="1" smtClean="0">
                <a:uFill>
                  <a:solidFill/>
                </a:uFill>
              </a:rPr>
              <a:t>Eg</a:t>
            </a:r>
            <a:r>
              <a:rPr lang="en-US" sz="2500" dirty="0" smtClean="0">
                <a:uFill>
                  <a:solidFill/>
                </a:uFill>
              </a:rPr>
              <a:t> “a, of, the, is, which”</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extLst>
      <p:ext uri="{BB962C8B-B14F-4D97-AF65-F5344CB8AC3E}">
        <p14:creationId xmlns:p14="http://schemas.microsoft.com/office/powerpoint/2010/main" val="1422835658"/>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Hashing </a:t>
            </a:r>
            <a:r>
              <a:rPr lang="en-US" sz="2800" b="1" cap="all" spc="-56" dirty="0" err="1" smtClean="0">
                <a:uFill>
                  <a:solidFill/>
                </a:uFill>
              </a:rPr>
              <a:t>Vectorizer</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4999" y="1364421"/>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Two of the key limitations of count </a:t>
            </a:r>
            <a:r>
              <a:rPr lang="en-US" sz="2500" dirty="0" err="1" smtClean="0">
                <a:uFill>
                  <a:solidFill/>
                </a:uFill>
              </a:rPr>
              <a:t>vectorizer</a:t>
            </a:r>
            <a:r>
              <a:rPr lang="en-US" sz="2500" dirty="0" smtClean="0">
                <a:uFill>
                  <a:solidFill/>
                </a:uFill>
              </a:rPr>
              <a:t> are the size of features we must log, and the lack of ability to include out-of-corpus features.</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We use </a:t>
            </a:r>
            <a:r>
              <a:rPr lang="en-US" sz="2500" dirty="0" err="1" smtClean="0">
                <a:uFill>
                  <a:solidFill/>
                </a:uFill>
              </a:rPr>
              <a:t>HashingVectorizer</a:t>
            </a:r>
            <a:r>
              <a:rPr lang="en-US" sz="2500" dirty="0">
                <a:uFill>
                  <a:solidFill/>
                </a:uFill>
              </a:rPr>
              <a:t>, which converts a collection of text documents to a matrix of occurrences, calculated with the hashing trick. Each word is mapped to a feature with the use of a hash function that converts it to a hash. If we encounter that word again in the text, it will be converted to the same hash, allowing us to count word </a:t>
            </a:r>
            <a:r>
              <a:rPr lang="en-US" sz="2500" dirty="0" smtClean="0">
                <a:uFill>
                  <a:solidFill/>
                </a:uFill>
              </a:rPr>
              <a:t>occurrence </a:t>
            </a:r>
            <a:r>
              <a:rPr lang="en-US" sz="2500" dirty="0">
                <a:uFill>
                  <a:solidFill/>
                </a:uFill>
              </a:rPr>
              <a:t>without retaining a dictionary in memory</a:t>
            </a:r>
            <a:r>
              <a:rPr lang="en-US" sz="2500" dirty="0" smtClean="0">
                <a:uFill>
                  <a:solidFill/>
                </a:uFill>
              </a:rPr>
              <a:t>.</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uFill>
                  <a:solidFill/>
                </a:uFill>
              </a:rPr>
              <a:t>The main drawback of the this trick is that it's not possible to compute the inverse transform, and thus we lose information on what words the important features correspond to. The hash function employed is the signed 32-bit version of Murmurhash3.</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extLst>
      <p:ext uri="{BB962C8B-B14F-4D97-AF65-F5344CB8AC3E}">
        <p14:creationId xmlns:p14="http://schemas.microsoft.com/office/powerpoint/2010/main" val="1454974230"/>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Term frequency – Inverse Document Frequency</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4999" y="1364421"/>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uFill>
                  <a:solidFill/>
                </a:uFill>
              </a:rPr>
              <a:t>More interesting than stop-words is the </a:t>
            </a:r>
            <a:r>
              <a:rPr lang="en-US" sz="2500" dirty="0" err="1">
                <a:uFill>
                  <a:solidFill/>
                </a:uFill>
              </a:rPr>
              <a:t>tf-idf</a:t>
            </a:r>
            <a:r>
              <a:rPr lang="en-US" sz="2500" dirty="0">
                <a:uFill>
                  <a:solidFill/>
                </a:uFill>
              </a:rPr>
              <a:t> score. This tells us which words are most discriminating between documents. Words that occur a lot in one document but doesn't occur in many documents will tell you something special about the document</a:t>
            </a:r>
            <a:r>
              <a:rPr lang="en-US" sz="2500" dirty="0" smtClean="0">
                <a:uFill>
                  <a:solidFill/>
                </a:uFill>
              </a:rPr>
              <a:t>.</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This relies on two stats: term frequency, and inverse document frequency.</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spTree>
    <p:extLst>
      <p:ext uri="{BB962C8B-B14F-4D97-AF65-F5344CB8AC3E}">
        <p14:creationId xmlns:p14="http://schemas.microsoft.com/office/powerpoint/2010/main" val="671988784"/>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Term frequency – Inverse Document Frequency</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4999" y="1364421"/>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Term frequency:</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The raw frequency is how often term t exists in document d: </a:t>
            </a:r>
            <a:r>
              <a:rPr lang="es-ES_tradnl" sz="2500" dirty="0" err="1" smtClean="0">
                <a:uFill>
                  <a:solidFill/>
                </a:uFill>
              </a:rPr>
              <a:t>tf</a:t>
            </a:r>
            <a:r>
              <a:rPr lang="es-ES_tradnl" sz="2500" dirty="0" smtClean="0">
                <a:uFill>
                  <a:solidFill/>
                </a:uFill>
              </a:rPr>
              <a:t>(</a:t>
            </a:r>
            <a:r>
              <a:rPr lang="es-ES_tradnl" sz="2500" dirty="0" err="1" smtClean="0">
                <a:uFill>
                  <a:solidFill/>
                </a:uFill>
              </a:rPr>
              <a:t>t,d</a:t>
            </a:r>
            <a:r>
              <a:rPr lang="es-ES_tradnl" sz="2500" dirty="0" smtClean="0">
                <a:uFill>
                  <a:solidFill/>
                </a:uFill>
              </a:rPr>
              <a:t>)</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s-ES_tradnl"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s-ES_tradnl" sz="2500" dirty="0" err="1" smtClean="0">
                <a:uFill>
                  <a:solidFill/>
                </a:uFill>
              </a:rPr>
              <a:t>Inverse</a:t>
            </a:r>
            <a:r>
              <a:rPr lang="es-ES_tradnl" sz="2500" dirty="0" smtClean="0">
                <a:uFill>
                  <a:solidFill/>
                </a:uFill>
              </a:rPr>
              <a:t> </a:t>
            </a:r>
            <a:r>
              <a:rPr lang="es-ES_tradnl" sz="2500" dirty="0" err="1" smtClean="0">
                <a:uFill>
                  <a:solidFill/>
                </a:uFill>
              </a:rPr>
              <a:t>document</a:t>
            </a:r>
            <a:r>
              <a:rPr lang="es-ES_tradnl" sz="2500" dirty="0" smtClean="0">
                <a:uFill>
                  <a:solidFill/>
                </a:uFill>
              </a:rPr>
              <a:t> </a:t>
            </a:r>
            <a:r>
              <a:rPr lang="es-ES_tradnl" sz="2500" dirty="0" err="1" smtClean="0">
                <a:uFill>
                  <a:solidFill/>
                </a:uFill>
              </a:rPr>
              <a:t>frequency</a:t>
            </a:r>
            <a:r>
              <a:rPr lang="es-ES_tradnl" sz="2500" dirty="0" smtClean="0">
                <a:uFill>
                  <a:solidFill/>
                </a:uFill>
              </a:rPr>
              <a:t> </a:t>
            </a:r>
            <a:r>
              <a:rPr lang="es-ES_tradnl" sz="2500" dirty="0" err="1" smtClean="0">
                <a:uFill>
                  <a:solidFill/>
                </a:uFill>
              </a:rPr>
              <a:t>is</a:t>
            </a:r>
            <a:r>
              <a:rPr lang="es-ES_tradnl" sz="2500" dirty="0" smtClean="0">
                <a:uFill>
                  <a:solidFill/>
                </a:uFill>
              </a:rPr>
              <a:t> </a:t>
            </a:r>
            <a:r>
              <a:rPr lang="es-ES_tradnl" sz="2500" dirty="0" err="1" smtClean="0">
                <a:uFill>
                  <a:solidFill/>
                </a:uFill>
              </a:rPr>
              <a:t>whether</a:t>
            </a:r>
            <a:r>
              <a:rPr lang="es-ES_tradnl" sz="2500" dirty="0" smtClean="0">
                <a:uFill>
                  <a:solidFill/>
                </a:uFill>
              </a:rPr>
              <a:t> a </a:t>
            </a:r>
            <a:r>
              <a:rPr lang="es-ES_tradnl" sz="2500" dirty="0" err="1" smtClean="0">
                <a:uFill>
                  <a:solidFill/>
                </a:uFill>
              </a:rPr>
              <a:t>term</a:t>
            </a:r>
            <a:r>
              <a:rPr lang="es-ES_tradnl" sz="2500" dirty="0" smtClean="0">
                <a:uFill>
                  <a:solidFill/>
                </a:uFill>
              </a:rPr>
              <a:t> </a:t>
            </a:r>
            <a:r>
              <a:rPr lang="es-ES_tradnl" sz="2500" dirty="0" err="1" smtClean="0">
                <a:uFill>
                  <a:solidFill/>
                </a:uFill>
              </a:rPr>
              <a:t>is</a:t>
            </a:r>
            <a:r>
              <a:rPr lang="es-ES_tradnl" sz="2500" dirty="0" smtClean="0">
                <a:uFill>
                  <a:solidFill/>
                </a:uFill>
              </a:rPr>
              <a:t> </a:t>
            </a:r>
            <a:r>
              <a:rPr lang="es-ES_tradnl" sz="2500" dirty="0" err="1" smtClean="0">
                <a:uFill>
                  <a:solidFill/>
                </a:uFill>
              </a:rPr>
              <a:t>common</a:t>
            </a:r>
            <a:r>
              <a:rPr lang="es-ES_tradnl" sz="2500" dirty="0" smtClean="0">
                <a:uFill>
                  <a:solidFill/>
                </a:uFill>
              </a:rPr>
              <a:t> </a:t>
            </a:r>
            <a:r>
              <a:rPr lang="es-ES_tradnl" sz="2500" dirty="0" err="1" smtClean="0">
                <a:uFill>
                  <a:solidFill/>
                </a:uFill>
              </a:rPr>
              <a:t>or</a:t>
            </a:r>
            <a:r>
              <a:rPr lang="es-ES_tradnl" sz="2500" dirty="0" smtClean="0">
                <a:uFill>
                  <a:solidFill/>
                </a:uFill>
              </a:rPr>
              <a:t> </a:t>
            </a:r>
            <a:r>
              <a:rPr lang="es-ES_tradnl" sz="2500" dirty="0" err="1" smtClean="0">
                <a:uFill>
                  <a:solidFill/>
                </a:uFill>
              </a:rPr>
              <a:t>rare</a:t>
            </a:r>
            <a:r>
              <a:rPr lang="es-ES_tradnl" sz="2500" dirty="0" smtClean="0">
                <a:uFill>
                  <a:solidFill/>
                </a:uFill>
              </a:rPr>
              <a:t> </a:t>
            </a:r>
            <a:r>
              <a:rPr lang="es-ES_tradnl" sz="2500" dirty="0" err="1" smtClean="0">
                <a:uFill>
                  <a:solidFill/>
                </a:uFill>
              </a:rPr>
              <a:t>among</a:t>
            </a:r>
            <a:r>
              <a:rPr lang="es-ES_tradnl" sz="2500" dirty="0" smtClean="0">
                <a:uFill>
                  <a:solidFill/>
                </a:uFill>
              </a:rPr>
              <a:t> </a:t>
            </a:r>
            <a:r>
              <a:rPr lang="es-ES_tradnl" sz="2500" dirty="0" err="1" smtClean="0">
                <a:uFill>
                  <a:solidFill/>
                </a:uFill>
              </a:rPr>
              <a:t>all</a:t>
            </a:r>
            <a:r>
              <a:rPr lang="es-ES_tradnl" sz="2500" dirty="0" smtClean="0">
                <a:uFill>
                  <a:solidFill/>
                </a:uFill>
              </a:rPr>
              <a:t> </a:t>
            </a:r>
            <a:r>
              <a:rPr lang="es-ES_tradnl" sz="2500" dirty="0" err="1" smtClean="0">
                <a:uFill>
                  <a:solidFill/>
                </a:uFill>
              </a:rPr>
              <a:t>documents</a:t>
            </a:r>
            <a:endParaRPr lang="es-ES_tradnl"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s-ES_tradnl"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s-ES_tradnl"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s-ES_tradnl"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s-ES_tradnl"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s-ES_tradnl" sz="2500" dirty="0" smtClean="0">
                <a:uFill>
                  <a:solidFill/>
                </a:uFill>
              </a:rPr>
              <a:t>N: </a:t>
            </a:r>
            <a:r>
              <a:rPr lang="es-ES_tradnl" sz="2500" dirty="0" err="1" smtClean="0">
                <a:uFill>
                  <a:solidFill/>
                </a:uFill>
              </a:rPr>
              <a:t>the</a:t>
            </a:r>
            <a:r>
              <a:rPr lang="es-ES_tradnl" sz="2500" dirty="0" smtClean="0">
                <a:uFill>
                  <a:solidFill/>
                </a:uFill>
              </a:rPr>
              <a:t> </a:t>
            </a:r>
            <a:r>
              <a:rPr lang="es-ES_tradnl" sz="2500" dirty="0" err="1" smtClean="0">
                <a:uFill>
                  <a:solidFill/>
                </a:uFill>
              </a:rPr>
              <a:t>number</a:t>
            </a:r>
            <a:r>
              <a:rPr lang="es-ES_tradnl" sz="2500" dirty="0" smtClean="0">
                <a:uFill>
                  <a:solidFill/>
                </a:uFill>
              </a:rPr>
              <a:t> of </a:t>
            </a:r>
            <a:r>
              <a:rPr lang="es-ES_tradnl" sz="2500" dirty="0" err="1" smtClean="0">
                <a:uFill>
                  <a:solidFill/>
                </a:uFill>
              </a:rPr>
              <a:t>documents</a:t>
            </a:r>
            <a:endParaRPr lang="es-ES_tradnl"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s-ES_tradnl" sz="2500" dirty="0" err="1" smtClean="0">
                <a:uFill>
                  <a:solidFill/>
                </a:uFill>
              </a:rPr>
              <a:t>The</a:t>
            </a:r>
            <a:r>
              <a:rPr lang="es-ES_tradnl" sz="2500" dirty="0" smtClean="0">
                <a:uFill>
                  <a:solidFill/>
                </a:uFill>
              </a:rPr>
              <a:t> </a:t>
            </a:r>
            <a:r>
              <a:rPr lang="es-ES_tradnl" sz="2500" dirty="0" err="1" smtClean="0">
                <a:uFill>
                  <a:solidFill/>
                </a:uFill>
              </a:rPr>
              <a:t>number</a:t>
            </a:r>
            <a:r>
              <a:rPr lang="es-ES_tradnl" sz="2500" dirty="0" smtClean="0">
                <a:uFill>
                  <a:solidFill/>
                </a:uFill>
              </a:rPr>
              <a:t> of </a:t>
            </a:r>
            <a:r>
              <a:rPr lang="es-ES_tradnl" sz="2500" dirty="0" err="1" smtClean="0">
                <a:uFill>
                  <a:solidFill/>
                </a:uFill>
              </a:rPr>
              <a:t>documents</a:t>
            </a:r>
            <a:r>
              <a:rPr lang="es-ES_tradnl" sz="2500" dirty="0" smtClean="0">
                <a:uFill>
                  <a:solidFill/>
                </a:uFill>
              </a:rPr>
              <a:t> (d in corpus D) </a:t>
            </a:r>
            <a:r>
              <a:rPr lang="es-ES_tradnl" sz="2500" dirty="0" err="1" smtClean="0">
                <a:uFill>
                  <a:solidFill/>
                </a:uFill>
              </a:rPr>
              <a:t>where</a:t>
            </a:r>
            <a:r>
              <a:rPr lang="es-ES_tradnl" sz="2500" dirty="0" smtClean="0">
                <a:uFill>
                  <a:solidFill/>
                </a:uFill>
              </a:rPr>
              <a:t> </a:t>
            </a:r>
            <a:r>
              <a:rPr lang="es-ES_tradnl" sz="2500" dirty="0" err="1" smtClean="0">
                <a:uFill>
                  <a:solidFill/>
                </a:uFill>
              </a:rPr>
              <a:t>term</a:t>
            </a:r>
            <a:r>
              <a:rPr lang="es-ES_tradnl" sz="2500" dirty="0" smtClean="0">
                <a:uFill>
                  <a:solidFill/>
                </a:uFill>
              </a:rPr>
              <a:t> t </a:t>
            </a:r>
            <a:r>
              <a:rPr lang="es-ES_tradnl" sz="2500" dirty="0" err="1" smtClean="0">
                <a:uFill>
                  <a:solidFill/>
                </a:uFill>
              </a:rPr>
              <a:t>appears</a:t>
            </a:r>
            <a:r>
              <a:rPr lang="es-ES_tradnl" sz="2500" dirty="0" smtClean="0">
                <a:uFill>
                  <a:solidFill/>
                </a:uFill>
              </a:rPr>
              <a:t> (t in </a:t>
            </a:r>
            <a:r>
              <a:rPr lang="es-ES_tradnl" sz="2500" dirty="0" err="1" smtClean="0">
                <a:uFill>
                  <a:solidFill/>
                </a:uFill>
              </a:rPr>
              <a:t>that</a:t>
            </a:r>
            <a:r>
              <a:rPr lang="es-ES_tradnl" sz="2500" dirty="0" smtClean="0">
                <a:uFill>
                  <a:solidFill/>
                </a:uFill>
              </a:rPr>
              <a:t> </a:t>
            </a:r>
            <a:r>
              <a:rPr lang="es-ES_tradnl" sz="2500" dirty="0" err="1" smtClean="0">
                <a:uFill>
                  <a:solidFill/>
                </a:uFill>
              </a:rPr>
              <a:t>doc</a:t>
            </a:r>
            <a:r>
              <a:rPr lang="es-ES_tradnl" sz="2500" dirty="0" smtClean="0">
                <a:uFill>
                  <a:solidFill/>
                </a:uFill>
              </a:rPr>
              <a:t>, d)</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s-ES_tradnl"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s-ES_tradnl"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s-ES_tradnl"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pic>
        <p:nvPicPr>
          <p:cNvPr id="2" name="Picture 1"/>
          <p:cNvPicPr>
            <a:picLocks noChangeAspect="1"/>
          </p:cNvPicPr>
          <p:nvPr/>
        </p:nvPicPr>
        <p:blipFill>
          <a:blip r:embed="rId3"/>
          <a:stretch>
            <a:fillRect/>
          </a:stretch>
        </p:blipFill>
        <p:spPr>
          <a:xfrm>
            <a:off x="3276600" y="4136323"/>
            <a:ext cx="6451600" cy="1549400"/>
          </a:xfrm>
          <a:prstGeom prst="rect">
            <a:avLst/>
          </a:prstGeom>
        </p:spPr>
      </p:pic>
    </p:spTree>
    <p:extLst>
      <p:ext uri="{BB962C8B-B14F-4D97-AF65-F5344CB8AC3E}">
        <p14:creationId xmlns:p14="http://schemas.microsoft.com/office/powerpoint/2010/main" val="1877128629"/>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Term frequency – Inverse Document Frequency</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4999" y="1364421"/>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We, thus, multiply these terms:</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Note that this value will always be greater than or equal to zero. </a:t>
            </a:r>
            <a:r>
              <a:rPr lang="en-US" sz="2500" dirty="0" err="1">
                <a:uFill>
                  <a:solidFill/>
                </a:uFill>
              </a:rPr>
              <a:t>t</a:t>
            </a:r>
            <a:r>
              <a:rPr lang="en-US" sz="2500" dirty="0" err="1" smtClean="0">
                <a:uFill>
                  <a:solidFill/>
                </a:uFill>
              </a:rPr>
              <a:t>f</a:t>
            </a:r>
            <a:r>
              <a:rPr lang="en-US" sz="2500" dirty="0" smtClean="0">
                <a:uFill>
                  <a:solidFill/>
                </a:uFill>
              </a:rPr>
              <a:t>(</a:t>
            </a:r>
            <a:r>
              <a:rPr lang="en-US" sz="2500" dirty="0" err="1" smtClean="0">
                <a:uFill>
                  <a:solidFill/>
                </a:uFill>
              </a:rPr>
              <a:t>t,d</a:t>
            </a:r>
            <a:r>
              <a:rPr lang="en-US" sz="2500" dirty="0" smtClean="0">
                <a:uFill>
                  <a:solidFill/>
                </a:uFill>
              </a:rPr>
              <a:t>) is (word/total words) in the document (bound [0,1]) and </a:t>
            </a:r>
            <a:r>
              <a:rPr lang="en-US" sz="2500" dirty="0" err="1" smtClean="0">
                <a:uFill>
                  <a:solidFill/>
                </a:uFill>
              </a:rPr>
              <a:t>idf</a:t>
            </a:r>
            <a:r>
              <a:rPr lang="en-US" sz="2500" dirty="0" smtClean="0">
                <a:uFill>
                  <a:solidFill/>
                </a:uFill>
              </a:rPr>
              <a:t>(</a:t>
            </a:r>
            <a:r>
              <a:rPr lang="en-US" sz="2500" dirty="0" err="1" smtClean="0">
                <a:uFill>
                  <a:solidFill/>
                </a:uFill>
              </a:rPr>
              <a:t>t,D</a:t>
            </a:r>
            <a:r>
              <a:rPr lang="en-US" sz="2500" dirty="0" smtClean="0">
                <a:uFill>
                  <a:solidFill/>
                </a:uFill>
              </a:rPr>
              <a:t>) is always greater than or equal to one as log(x/</a:t>
            </a:r>
            <a:r>
              <a:rPr lang="en-US" sz="1800" dirty="0"/>
              <a:t>≤</a:t>
            </a:r>
            <a:r>
              <a:rPr lang="en-US" sz="2500" dirty="0" smtClean="0">
                <a:uFill>
                  <a:solidFill/>
                </a:uFill>
              </a:rPr>
              <a:t>x) is </a:t>
            </a:r>
            <a:r>
              <a:rPr lang="en-US" sz="1800" dirty="0"/>
              <a:t>≥</a:t>
            </a:r>
            <a:r>
              <a:rPr lang="en-US" sz="2500" dirty="0" smtClean="0">
                <a:uFill>
                  <a:solidFill/>
                </a:uFill>
              </a:rPr>
              <a:t>0.</a:t>
            </a:r>
          </a:p>
        </p:txBody>
      </p:sp>
      <p:pic>
        <p:nvPicPr>
          <p:cNvPr id="3" name="Picture 2"/>
          <p:cNvPicPr>
            <a:picLocks noChangeAspect="1"/>
          </p:cNvPicPr>
          <p:nvPr/>
        </p:nvPicPr>
        <p:blipFill>
          <a:blip r:embed="rId3"/>
          <a:stretch>
            <a:fillRect/>
          </a:stretch>
        </p:blipFill>
        <p:spPr>
          <a:xfrm>
            <a:off x="2881448" y="1937838"/>
            <a:ext cx="6223000" cy="762000"/>
          </a:xfrm>
          <a:prstGeom prst="rect">
            <a:avLst/>
          </a:prstGeom>
        </p:spPr>
      </p:pic>
    </p:spTree>
    <p:extLst>
      <p:ext uri="{BB962C8B-B14F-4D97-AF65-F5344CB8AC3E}">
        <p14:creationId xmlns:p14="http://schemas.microsoft.com/office/powerpoint/2010/main" val="592085709"/>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What is NLP?</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501433"/>
            <a:ext cx="6097964"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Natural language processing (#</a:t>
            </a:r>
            <a:r>
              <a:rPr lang="en-US" sz="2500" dirty="0" err="1" smtClean="0">
                <a:uFill>
                  <a:solidFill/>
                </a:uFill>
              </a:rPr>
              <a:t>NLProc</a:t>
            </a:r>
            <a:r>
              <a:rPr lang="en-US" sz="2500" dirty="0" smtClean="0">
                <a:uFill>
                  <a:solidFill/>
                </a:uFill>
              </a:rPr>
              <a:t>) is the act of extracting features and insights from unstructured text</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Cooler definition: enabling computers to understand language the same way people do</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smtClean="0">
              <a:uFill>
                <a:solidFill/>
              </a:uFill>
            </a:endParaRPr>
          </a:p>
        </p:txBody>
      </p:sp>
      <p:pic>
        <p:nvPicPr>
          <p:cNvPr id="2" name="Picture 1"/>
          <p:cNvPicPr>
            <a:picLocks noChangeAspect="1"/>
          </p:cNvPicPr>
          <p:nvPr/>
        </p:nvPicPr>
        <p:blipFill>
          <a:blip r:embed="rId3"/>
          <a:stretch>
            <a:fillRect/>
          </a:stretch>
        </p:blipFill>
        <p:spPr>
          <a:xfrm>
            <a:off x="7021847" y="1818669"/>
            <a:ext cx="5239147" cy="3492764"/>
          </a:xfrm>
          <a:prstGeom prst="rect">
            <a:avLst/>
          </a:prstGeom>
        </p:spPr>
      </p:pic>
    </p:spTree>
    <p:extLst>
      <p:ext uri="{BB962C8B-B14F-4D97-AF65-F5344CB8AC3E}">
        <p14:creationId xmlns:p14="http://schemas.microsoft.com/office/powerpoint/2010/main" val="3421609084"/>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Where is it used?</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501433"/>
            <a:ext cx="11734800" cy="381000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Informational retrieval (</a:t>
            </a:r>
            <a:r>
              <a:rPr lang="en-US" sz="2500" dirty="0" err="1" smtClean="0">
                <a:uFill>
                  <a:solidFill/>
                </a:uFill>
              </a:rPr>
              <a:t>google.com</a:t>
            </a:r>
            <a:r>
              <a:rPr lang="en-US" sz="2500" dirty="0" smtClean="0">
                <a:uFill>
                  <a:solidFill/>
                </a:uFill>
              </a:rPr>
              <a:t>)</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Information Extraction (events from Gmail)</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Machine Translation (Google translate)</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Text simplification (</a:t>
            </a:r>
            <a:r>
              <a:rPr lang="en-US" sz="2500" dirty="0" err="1" smtClean="0">
                <a:uFill>
                  <a:solidFill/>
                </a:uFill>
              </a:rPr>
              <a:t>Rewordify</a:t>
            </a:r>
            <a:r>
              <a:rPr lang="en-US" sz="2500" dirty="0" smtClean="0">
                <a:uFill>
                  <a:solidFill/>
                </a:uFill>
              </a:rPr>
              <a:t>)</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Predictive text input (</a:t>
            </a:r>
            <a:r>
              <a:rPr lang="en-US" sz="2500" dirty="0" err="1" smtClean="0">
                <a:uFill>
                  <a:solidFill/>
                </a:uFill>
              </a:rPr>
              <a:t>Autocrrect</a:t>
            </a:r>
            <a:r>
              <a:rPr lang="en-US" sz="2500" dirty="0" smtClean="0">
                <a:uFill>
                  <a:solidFill/>
                </a:uFill>
              </a:rPr>
              <a:t>)</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Sentiment Analysis (How angry ARE Donald Trump’s tweets?)</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Speech Recognition and generation (text-to-speech)</a:t>
            </a: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Question answering (IBM Watson)</a:t>
            </a:r>
          </a:p>
        </p:txBody>
      </p:sp>
    </p:spTree>
    <p:extLst>
      <p:ext uri="{BB962C8B-B14F-4D97-AF65-F5344CB8AC3E}">
        <p14:creationId xmlns:p14="http://schemas.microsoft.com/office/powerpoint/2010/main" val="1456151920"/>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And it’s growing in importance</a:t>
            </a:r>
            <a:r>
              <a:rPr lang="is-IS" sz="2800" b="1" cap="all" spc="-56" dirty="0" smtClean="0">
                <a:uFill>
                  <a:solidFill/>
                </a:uFill>
              </a:rPr>
              <a:t>…</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pic>
        <p:nvPicPr>
          <p:cNvPr id="2" name="Picture 1"/>
          <p:cNvPicPr>
            <a:picLocks noChangeAspect="1"/>
          </p:cNvPicPr>
          <p:nvPr/>
        </p:nvPicPr>
        <p:blipFill>
          <a:blip r:embed="rId3"/>
          <a:stretch>
            <a:fillRect/>
          </a:stretch>
        </p:blipFill>
        <p:spPr>
          <a:xfrm>
            <a:off x="2307536" y="1320798"/>
            <a:ext cx="8389727" cy="5565297"/>
          </a:xfrm>
          <a:prstGeom prst="rect">
            <a:avLst/>
          </a:prstGeom>
        </p:spPr>
      </p:pic>
    </p:spTree>
    <p:extLst>
      <p:ext uri="{BB962C8B-B14F-4D97-AF65-F5344CB8AC3E}">
        <p14:creationId xmlns:p14="http://schemas.microsoft.com/office/powerpoint/2010/main" val="178805520"/>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And it’s growing in importance</a:t>
            </a:r>
            <a:r>
              <a:rPr lang="is-IS" sz="2800" b="1" cap="all" spc="-56" dirty="0" smtClean="0">
                <a:uFill>
                  <a:solidFill/>
                </a:uFill>
              </a:rPr>
              <a:t>…</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pic>
        <p:nvPicPr>
          <p:cNvPr id="3" name="Picture 2"/>
          <p:cNvPicPr>
            <a:picLocks noChangeAspect="1"/>
          </p:cNvPicPr>
          <p:nvPr/>
        </p:nvPicPr>
        <p:blipFill>
          <a:blip r:embed="rId3"/>
          <a:stretch>
            <a:fillRect/>
          </a:stretch>
        </p:blipFill>
        <p:spPr>
          <a:xfrm>
            <a:off x="1138512" y="1320799"/>
            <a:ext cx="10159408" cy="5870936"/>
          </a:xfrm>
          <a:prstGeom prst="rect">
            <a:avLst/>
          </a:prstGeom>
        </p:spPr>
      </p:pic>
    </p:spTree>
    <p:extLst>
      <p:ext uri="{BB962C8B-B14F-4D97-AF65-F5344CB8AC3E}">
        <p14:creationId xmlns:p14="http://schemas.microsoft.com/office/powerpoint/2010/main" val="370723174"/>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And it’s growing in importance</a:t>
            </a:r>
            <a:r>
              <a:rPr lang="is-IS" sz="2800" b="1" cap="all" spc="-56" dirty="0" smtClean="0">
                <a:uFill>
                  <a:solidFill/>
                </a:uFill>
              </a:rPr>
              <a:t>…</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pic>
        <p:nvPicPr>
          <p:cNvPr id="4" name="Picture 3"/>
          <p:cNvPicPr>
            <a:picLocks noChangeAspect="1"/>
          </p:cNvPicPr>
          <p:nvPr/>
        </p:nvPicPr>
        <p:blipFill>
          <a:blip r:embed="rId3"/>
          <a:stretch>
            <a:fillRect/>
          </a:stretch>
        </p:blipFill>
        <p:spPr>
          <a:xfrm>
            <a:off x="1770512" y="1362654"/>
            <a:ext cx="8999088" cy="5882899"/>
          </a:xfrm>
          <a:prstGeom prst="rect">
            <a:avLst/>
          </a:prstGeom>
        </p:spPr>
      </p:pic>
    </p:spTree>
    <p:extLst>
      <p:ext uri="{BB962C8B-B14F-4D97-AF65-F5344CB8AC3E}">
        <p14:creationId xmlns:p14="http://schemas.microsoft.com/office/powerpoint/2010/main" val="66434589"/>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400" b="1" cap="all" spc="-56" dirty="0" smtClean="0">
                <a:uFill>
                  <a:solidFill/>
                </a:uFill>
              </a:rPr>
              <a:t>In sum, voice is becoming its own computing </a:t>
            </a:r>
            <a:r>
              <a:rPr lang="en-US" sz="2400" b="1" cap="all" spc="-56" dirty="0" err="1" smtClean="0">
                <a:uFill>
                  <a:solidFill/>
                </a:uFill>
              </a:rPr>
              <a:t>interfact</a:t>
            </a:r>
            <a:endParaRPr sz="24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pic>
        <p:nvPicPr>
          <p:cNvPr id="2" name="Picture 1"/>
          <p:cNvPicPr>
            <a:picLocks noChangeAspect="1"/>
          </p:cNvPicPr>
          <p:nvPr/>
        </p:nvPicPr>
        <p:blipFill>
          <a:blip r:embed="rId3"/>
          <a:stretch>
            <a:fillRect/>
          </a:stretch>
        </p:blipFill>
        <p:spPr>
          <a:xfrm>
            <a:off x="995680" y="1320798"/>
            <a:ext cx="11013440" cy="5832663"/>
          </a:xfrm>
          <a:prstGeom prst="rect">
            <a:avLst/>
          </a:prstGeom>
        </p:spPr>
      </p:pic>
    </p:spTree>
    <p:extLst>
      <p:ext uri="{BB962C8B-B14F-4D97-AF65-F5344CB8AC3E}">
        <p14:creationId xmlns:p14="http://schemas.microsoft.com/office/powerpoint/2010/main" val="373810293"/>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p:nvPr/>
        </p:nvSpPr>
        <p:spPr>
          <a:xfrm>
            <a:off x="635000" y="6350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2" name="Shape 132"/>
          <p:cNvSpPr/>
          <p:nvPr/>
        </p:nvSpPr>
        <p:spPr>
          <a:xfrm>
            <a:off x="635000" y="1219200"/>
            <a:ext cx="11734800" cy="11"/>
          </a:xfrm>
          <a:prstGeom prst="line">
            <a:avLst/>
          </a:prstGeom>
          <a:ln w="12700">
            <a:solidFill/>
            <a:miter lim="400000"/>
          </a:ln>
        </p:spPr>
        <p:txBody>
          <a:bodyPr lIns="0" tIns="0" rIns="0" bIns="0"/>
          <a:lstStyle/>
          <a:p>
            <a:pPr lvl="0" defTabSz="457200">
              <a:buClrTx/>
              <a:defRPr sz="1200">
                <a:solidFill>
                  <a:srgbClr val="000000"/>
                </a:solidFill>
                <a:uFillTx/>
                <a:latin typeface="Helvetica"/>
                <a:ea typeface="Helvetica"/>
                <a:cs typeface="Helvetica"/>
                <a:sym typeface="Helvetica"/>
              </a:defRPr>
            </a:pPr>
            <a:endParaRPr/>
          </a:p>
        </p:txBody>
      </p:sp>
      <p:sp>
        <p:nvSpPr>
          <p:cNvPr id="133" name="Shape 133"/>
          <p:cNvSpPr/>
          <p:nvPr/>
        </p:nvSpPr>
        <p:spPr>
          <a:xfrm>
            <a:off x="634999" y="736599"/>
            <a:ext cx="9562958" cy="482611"/>
          </a:xfrm>
          <a:prstGeom prst="rect">
            <a:avLst/>
          </a:prstGeom>
          <a:ln w="12700">
            <a:round/>
          </a:ln>
          <a:extLst>
            <a:ext uri="{C572A759-6A51-4108-AA02-DFA0A04FC94B}">
              <ma14:wrappingTextBoxFlag xmlns:ma14="http://schemas.microsoft.com/office/mac/drawingml/2011/main" val="1"/>
            </a:ext>
          </a:extLst>
        </p:spPr>
        <p:txBody>
          <a:bodyPr lIns="0" tIns="0" rIns="0" bIns="0"/>
          <a:lstStyle>
            <a:lvl1pPr defTabSz="647700">
              <a:lnSpc>
                <a:spcPts val="3200"/>
              </a:lnSpc>
              <a:buClr>
                <a:srgbClr val="000000"/>
              </a:buClr>
              <a:buFont typeface="PFDinTextCompPro-Regular"/>
              <a:defRPr sz="2800" b="1" cap="all" spc="-56">
                <a:solidFill>
                  <a:srgbClr val="000000"/>
                </a:solidFill>
                <a:uFill>
                  <a:solidFill>
                    <a:srgbClr val="000000"/>
                  </a:solidFill>
                </a:uFill>
                <a:latin typeface="+mj-lt"/>
                <a:ea typeface="+mj-ea"/>
                <a:cs typeface="+mj-cs"/>
                <a:sym typeface="PFDinTextCompPro-Regular"/>
              </a:defRPr>
            </a:lvl1pPr>
          </a:lstStyle>
          <a:p>
            <a:pPr lvl="0">
              <a:defRPr sz="1800" b="0" cap="none" spc="0">
                <a:uFillTx/>
              </a:defRPr>
            </a:pPr>
            <a:r>
              <a:rPr lang="en-US" sz="2800" b="1" cap="all" spc="-56" dirty="0" smtClean="0">
                <a:uFill>
                  <a:solidFill/>
                </a:uFill>
              </a:rPr>
              <a:t>But </a:t>
            </a:r>
            <a:r>
              <a:rPr lang="en-US" sz="2800" b="1" cap="all" spc="-56" dirty="0" err="1" smtClean="0">
                <a:uFill>
                  <a:solidFill/>
                </a:uFill>
              </a:rPr>
              <a:t>nlp</a:t>
            </a:r>
            <a:r>
              <a:rPr lang="en-US" sz="2800" b="1" cap="all" spc="-56" dirty="0" smtClean="0">
                <a:uFill>
                  <a:solidFill/>
                </a:uFill>
              </a:rPr>
              <a:t> is hard</a:t>
            </a:r>
            <a:endParaRPr sz="2800" b="1" cap="all" spc="-56" dirty="0">
              <a:uFill>
                <a:solidFill/>
              </a:uFill>
            </a:endParaRPr>
          </a:p>
        </p:txBody>
      </p:sp>
      <p:sp>
        <p:nvSpPr>
          <p:cNvPr id="10" name="Shape 86"/>
          <p:cNvSpPr/>
          <p:nvPr/>
        </p:nvSpPr>
        <p:spPr>
          <a:xfrm>
            <a:off x="851903" y="1648903"/>
            <a:ext cx="9346054" cy="5124430"/>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5" indent="-177800" defTabSz="647700">
              <a:lnSpc>
                <a:spcPct val="110000"/>
              </a:lnSpc>
              <a:spcBef>
                <a:spcPts val="400"/>
              </a:spcBef>
              <a:buClrTx/>
              <a:buSzPct val="85000"/>
              <a:buFont typeface="Lucida Grande"/>
              <a:buChar char="‣"/>
              <a:defRPr sz="1800">
                <a:solidFill>
                  <a:srgbClr val="000000"/>
                </a:solidFill>
                <a:uFillTx/>
              </a:defRPr>
            </a:pPr>
            <a:endParaRPr lang="en-US" sz="3200" dirty="0" smtClean="0">
              <a:uFill>
                <a:solidFill/>
              </a:uFill>
            </a:endParaRPr>
          </a:p>
          <a:p>
            <a:pPr lvl="1" indent="0" defTabSz="647700">
              <a:lnSpc>
                <a:spcPct val="110000"/>
              </a:lnSpc>
              <a:spcBef>
                <a:spcPts val="400"/>
              </a:spcBef>
              <a:buClrTx/>
              <a:buSzPct val="85000"/>
              <a:defRPr sz="1800">
                <a:solidFill>
                  <a:srgbClr val="000000"/>
                </a:solidFill>
                <a:uFillTx/>
              </a:defRPr>
            </a:pPr>
            <a:endParaRPr sz="2500" dirty="0">
              <a:uFill>
                <a:solidFill/>
              </a:uFill>
            </a:endParaRPr>
          </a:p>
        </p:txBody>
      </p:sp>
      <p:sp>
        <p:nvSpPr>
          <p:cNvPr id="7" name="Shape 68"/>
          <p:cNvSpPr/>
          <p:nvPr/>
        </p:nvSpPr>
        <p:spPr>
          <a:xfrm>
            <a:off x="635000" y="1648903"/>
            <a:ext cx="11475720" cy="4176092"/>
          </a:xfrm>
          <a:prstGeom prst="rect">
            <a:avLst/>
          </a:prstGeom>
          <a:ln w="12700">
            <a:round/>
          </a:ln>
          <a:extLst>
            <a:ext uri="{C572A759-6A51-4108-AA02-DFA0A04FC94B}">
              <ma14:wrappingTextBoxFlag xmlns:ma14="http://schemas.microsoft.com/office/mac/drawingml/2011/main" val="1"/>
            </a:ext>
          </a:extLst>
        </p:spPr>
        <p:txBody>
          <a:bodyPr lIns="0" tIns="0" rIns="0" bIns="0"/>
          <a:lstStyle/>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smtClean="0">
                <a:uFill>
                  <a:solidFill/>
                </a:uFill>
              </a:rPr>
              <a:t>100% real outputs trying to predict headlines!! </a:t>
            </a:r>
          </a:p>
          <a:p>
            <a:pPr marL="177800" lvl="1" indent="-177800" defTabSz="647700">
              <a:lnSpc>
                <a:spcPct val="110000"/>
              </a:lnSpc>
              <a:spcBef>
                <a:spcPts val="400"/>
              </a:spcBef>
              <a:buClrTx/>
              <a:buSzPct val="85000"/>
              <a:buFont typeface="Lucida Grande"/>
              <a:buChar char="‣"/>
              <a:defRPr sz="1800">
                <a:solidFill>
                  <a:srgbClr val="000000"/>
                </a:solidFill>
                <a:uFillTx/>
              </a:defRPr>
            </a:pPr>
            <a:endParaRPr lang="en-US" sz="2500" dirty="0">
              <a:uFill>
                <a:solidFill/>
              </a:uFill>
            </a:endParaRPr>
          </a:p>
          <a:p>
            <a:pPr marL="177800" lvl="1" indent="-177800" defTabSz="647700">
              <a:lnSpc>
                <a:spcPct val="110000"/>
              </a:lnSpc>
              <a:spcBef>
                <a:spcPts val="400"/>
              </a:spcBef>
              <a:buClrTx/>
              <a:buSzPct val="85000"/>
              <a:buFont typeface="Lucida Grande"/>
              <a:buChar char="‣"/>
              <a:defRPr sz="1800">
                <a:solidFill>
                  <a:srgbClr val="000000"/>
                </a:solidFill>
                <a:uFillTx/>
              </a:defRPr>
            </a:pPr>
            <a:r>
              <a:rPr lang="en-US" sz="2500" dirty="0">
                <a:uFill>
                  <a:solidFill/>
                </a:uFill>
              </a:rPr>
              <a:t>Hospitals are Sued by 7 Foot </a:t>
            </a:r>
            <a:r>
              <a:rPr lang="en-US" sz="2500" dirty="0" smtClean="0">
                <a:uFill>
                  <a:solidFill/>
                </a:uFill>
              </a:rPr>
              <a:t>Doctors</a:t>
            </a:r>
          </a:p>
        </p:txBody>
      </p:sp>
    </p:spTree>
    <p:extLst>
      <p:ext uri="{BB962C8B-B14F-4D97-AF65-F5344CB8AC3E}">
        <p14:creationId xmlns:p14="http://schemas.microsoft.com/office/powerpoint/2010/main" val="1602548679"/>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PFDinTextCompPro-Regular"/>
        <a:ea typeface="PFDinTextCompPro-Regular"/>
        <a:cs typeface="PFDinTextCompPro-Regular"/>
      </a:majorFont>
      <a:minorFont>
        <a:latin typeface="News706BT-RomanC"/>
        <a:ea typeface="News706BT-RomanC"/>
        <a:cs typeface="News706BT-RomanC"/>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
            <a:srgbClr val="FFFFFF"/>
          </a:buClr>
          <a:buSzTx/>
          <a:buFontTx/>
          <a:buNone/>
          <a:tabLst/>
          <a:defRPr kumimoji="0" sz="54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News706BT-Roman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l" defTabSz="1308100" rtl="0" fontAlgn="auto" latinLnBrk="1" hangingPunct="0">
          <a:lnSpc>
            <a:spcPct val="100000"/>
          </a:lnSpc>
          <a:spcBef>
            <a:spcPts val="0"/>
          </a:spcBef>
          <a:spcAft>
            <a:spcPts val="0"/>
          </a:spcAft>
          <a:buClr>
            <a:srgbClr val="FFFFFF"/>
          </a:buClr>
          <a:buSzTx/>
          <a:buFontTx/>
          <a:buNone/>
          <a:tabLst/>
          <a:defRPr kumimoji="0" sz="2400" b="0" i="0" u="none" strike="noStrike" cap="none" spc="0" normalizeH="0" baseline="0">
            <a:ln>
              <a:noFill/>
            </a:ln>
            <a:solidFill>
              <a:srgbClr val="FFFFFF"/>
            </a:solidFill>
            <a:effectLst/>
            <a:uFill>
              <a:solidFill>
                <a:srgbClr val="FFFFFF"/>
              </a:solidFill>
            </a:uFill>
            <a:latin typeface="+mn-lt"/>
            <a:ea typeface="+mn-ea"/>
            <a:cs typeface="+mn-cs"/>
            <a:sym typeface="News706BT-Roman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PFDinTextCompPro-Regular"/>
        <a:ea typeface="PFDinTextCompPro-Regular"/>
        <a:cs typeface="PFDinTextCompPro-Regular"/>
      </a:majorFont>
      <a:minorFont>
        <a:latin typeface="News706BT-RomanC"/>
        <a:ea typeface="News706BT-RomanC"/>
        <a:cs typeface="News706BT-RomanC"/>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
            <a:srgbClr val="FFFFFF"/>
          </a:buClr>
          <a:buSzTx/>
          <a:buFontTx/>
          <a:buNone/>
          <a:tabLst/>
          <a:defRPr kumimoji="0" sz="54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News706BT-Roman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l" defTabSz="1308100" rtl="0" fontAlgn="auto" latinLnBrk="1" hangingPunct="0">
          <a:lnSpc>
            <a:spcPct val="100000"/>
          </a:lnSpc>
          <a:spcBef>
            <a:spcPts val="0"/>
          </a:spcBef>
          <a:spcAft>
            <a:spcPts val="0"/>
          </a:spcAft>
          <a:buClr>
            <a:srgbClr val="FFFFFF"/>
          </a:buClr>
          <a:buSzTx/>
          <a:buFontTx/>
          <a:buNone/>
          <a:tabLst/>
          <a:defRPr kumimoji="0" sz="2400" b="0" i="0" u="none" strike="noStrike" cap="none" spc="0" normalizeH="0" baseline="0">
            <a:ln>
              <a:noFill/>
            </a:ln>
            <a:solidFill>
              <a:srgbClr val="FFFFFF"/>
            </a:solidFill>
            <a:effectLst/>
            <a:uFill>
              <a:solidFill>
                <a:srgbClr val="FFFFFF"/>
              </a:solidFill>
            </a:uFill>
            <a:latin typeface="+mn-lt"/>
            <a:ea typeface="+mn-ea"/>
            <a:cs typeface="+mn-cs"/>
            <a:sym typeface="News706BT-Roman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10138</TotalTime>
  <Words>1240</Words>
  <Application>Microsoft Macintosh PowerPoint</Application>
  <PresentationFormat>Custom</PresentationFormat>
  <Paragraphs>151</Paragraphs>
  <Slides>26</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Helvetica</vt:lpstr>
      <vt:lpstr>Lucida Grande</vt:lpstr>
      <vt:lpstr>News706BT-RomanC</vt:lpstr>
      <vt:lpstr>PFDinTextCompPro-Regular</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Joseph Nelson</cp:lastModifiedBy>
  <cp:revision>77</cp:revision>
  <cp:lastPrinted>2016-08-30T20:33:24Z</cp:lastPrinted>
  <dcterms:modified xsi:type="dcterms:W3CDTF">2016-09-03T21:31:10Z</dcterms:modified>
</cp:coreProperties>
</file>